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1'!$C$2:$F$2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1'!$C$3:$F$3</c:f>
              <c:numCache>
                <c:formatCode>General</c:formatCode>
                <c:ptCount val="4"/>
                <c:pt idx="2">
                  <c:v>10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2896"/>
        <c:axId val="8354432"/>
      </c:barChart>
      <c:catAx>
        <c:axId val="8352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8354432"/>
        <c:crosses val="autoZero"/>
        <c:auto val="1"/>
        <c:lblAlgn val="ctr"/>
        <c:lblOffset val="100"/>
        <c:noMultiLvlLbl val="0"/>
      </c:catAx>
      <c:valAx>
        <c:axId val="835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8352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1'!$F$27:$I$27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1'!$F$28:$I$28</c:f>
              <c:numCache>
                <c:formatCode>General</c:formatCode>
                <c:ptCount val="4"/>
                <c:pt idx="1">
                  <c:v>1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22944"/>
        <c:axId val="33128832"/>
      </c:barChart>
      <c:catAx>
        <c:axId val="33122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3128832"/>
        <c:crosses val="autoZero"/>
        <c:auto val="1"/>
        <c:lblAlgn val="ctr"/>
        <c:lblOffset val="100"/>
        <c:noMultiLvlLbl val="0"/>
      </c:catAx>
      <c:valAx>
        <c:axId val="3312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312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1'!$F$41:$I$41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1'!$F$42:$I$42</c:f>
              <c:numCache>
                <c:formatCode>General</c:formatCode>
                <c:ptCount val="4"/>
                <c:pt idx="2">
                  <c:v>3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4800"/>
        <c:axId val="32446336"/>
      </c:barChart>
      <c:catAx>
        <c:axId val="3244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2446336"/>
        <c:crosses val="autoZero"/>
        <c:auto val="1"/>
        <c:lblAlgn val="ctr"/>
        <c:lblOffset val="100"/>
        <c:noMultiLvlLbl val="0"/>
      </c:catAx>
      <c:valAx>
        <c:axId val="3244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2444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1'!$F$55:$I$55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1'!$F$56:$I$56</c:f>
              <c:numCache>
                <c:formatCode>General</c:formatCode>
                <c:ptCount val="4"/>
                <c:pt idx="2">
                  <c:v>1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49568"/>
        <c:axId val="33951104"/>
      </c:barChart>
      <c:catAx>
        <c:axId val="33949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3951104"/>
        <c:crosses val="autoZero"/>
        <c:auto val="1"/>
        <c:lblAlgn val="ctr"/>
        <c:lblOffset val="100"/>
        <c:noMultiLvlLbl val="0"/>
      </c:catAx>
      <c:valAx>
        <c:axId val="3395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3949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1'!$F$68:$I$68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1'!$F$69:$I$69</c:f>
              <c:numCache>
                <c:formatCode>General</c:formatCode>
                <c:ptCount val="4"/>
                <c:pt idx="1">
                  <c:v>1</c:v>
                </c:pt>
                <c:pt idx="2">
                  <c:v>11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2656"/>
        <c:axId val="34112640"/>
      </c:barChart>
      <c:catAx>
        <c:axId val="3410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4112640"/>
        <c:crosses val="autoZero"/>
        <c:auto val="1"/>
        <c:lblAlgn val="ctr"/>
        <c:lblOffset val="100"/>
        <c:noMultiLvlLbl val="0"/>
      </c:catAx>
      <c:valAx>
        <c:axId val="3411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4102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1'!$F$83:$I$83</c:f>
              <c:strCache>
                <c:ptCount val="4"/>
                <c:pt idx="0">
                  <c:v>Instämmer inte alls</c:v>
                </c:pt>
                <c:pt idx="1">
                  <c:v>Instämmer delvis</c:v>
                </c:pt>
                <c:pt idx="2">
                  <c:v>Instämmer i huvudsak</c:v>
                </c:pt>
                <c:pt idx="3">
                  <c:v>Instämmer helt</c:v>
                </c:pt>
              </c:strCache>
            </c:strRef>
          </c:cat>
          <c:val>
            <c:numRef>
              <c:f>'Fråga 1'!$F$84:$I$84</c:f>
              <c:numCache>
                <c:formatCode>General</c:formatCode>
                <c:ptCount val="4"/>
                <c:pt idx="2">
                  <c:v>2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74080"/>
        <c:axId val="34175616"/>
      </c:barChart>
      <c:catAx>
        <c:axId val="34174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4175616"/>
        <c:crosses val="autoZero"/>
        <c:auto val="1"/>
        <c:lblAlgn val="ctr"/>
        <c:lblOffset val="100"/>
        <c:noMultiLvlLbl val="0"/>
      </c:catAx>
      <c:valAx>
        <c:axId val="3417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417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2'!$B$3:$D$3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Vej ej</c:v>
                </c:pt>
              </c:strCache>
            </c:strRef>
          </c:cat>
          <c:val>
            <c:numRef>
              <c:f>'Fråga 2'!$B$4:$D$4</c:f>
              <c:numCache>
                <c:formatCode>General</c:formatCode>
                <c:ptCount val="3"/>
                <c:pt idx="0">
                  <c:v>32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83424"/>
        <c:axId val="38798464"/>
      </c:barChart>
      <c:catAx>
        <c:axId val="34183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8798464"/>
        <c:crosses val="autoZero"/>
        <c:auto val="1"/>
        <c:lblAlgn val="ctr"/>
        <c:lblOffset val="100"/>
        <c:noMultiLvlLbl val="0"/>
      </c:catAx>
      <c:valAx>
        <c:axId val="3879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418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3'!$B$3:$D$3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</c:v>
                </c:pt>
              </c:strCache>
            </c:strRef>
          </c:cat>
          <c:val>
            <c:numRef>
              <c:f>'Fråga 3'!$B$4:$D$4</c:f>
              <c:numCache>
                <c:formatCode>General</c:formatCode>
                <c:ptCount val="3"/>
                <c:pt idx="0">
                  <c:v>8</c:v>
                </c:pt>
                <c:pt idx="1">
                  <c:v>27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84416"/>
        <c:axId val="39496320"/>
      </c:barChart>
      <c:catAx>
        <c:axId val="39484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9496320"/>
        <c:crosses val="autoZero"/>
        <c:auto val="1"/>
        <c:lblAlgn val="ctr"/>
        <c:lblOffset val="100"/>
        <c:noMultiLvlLbl val="0"/>
      </c:catAx>
      <c:valAx>
        <c:axId val="3949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39484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'Fråga 5'!$B$3:$D$3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</c:v>
                </c:pt>
              </c:strCache>
            </c:strRef>
          </c:cat>
          <c:val>
            <c:numRef>
              <c:f>'Fråga 5'!$B$4:$D$4</c:f>
              <c:numCache>
                <c:formatCode>General</c:formatCode>
                <c:ptCount val="3"/>
                <c:pt idx="0">
                  <c:v>32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111936"/>
        <c:axId val="151146496"/>
      </c:barChart>
      <c:catAx>
        <c:axId val="15111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151146496"/>
        <c:crosses val="autoZero"/>
        <c:auto val="1"/>
        <c:lblAlgn val="ctr"/>
        <c:lblOffset val="100"/>
        <c:noMultiLvlLbl val="0"/>
      </c:catAx>
      <c:valAx>
        <c:axId val="15114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151111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C77B6-827B-47D5-A20A-071E397BC50A}" type="doc">
      <dgm:prSet loTypeId="urn:microsoft.com/office/officeart/2005/8/layout/b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v-SE"/>
        </a:p>
      </dgm:t>
    </dgm:pt>
    <dgm:pt modelId="{CAB0CB69-B3C1-4FCA-BD86-9B858B46E38C}">
      <dgm:prSet phldrT="[Text]" custT="1"/>
      <dgm:spPr/>
      <dgm:t>
        <a:bodyPr/>
        <a:lstStyle/>
        <a:p>
          <a:r>
            <a:rPr lang="sv-SE" sz="2400" dirty="0" smtClean="0"/>
            <a:t>Positiva effekter</a:t>
          </a:r>
          <a:endParaRPr lang="sv-SE" sz="2400" dirty="0"/>
        </a:p>
      </dgm:t>
    </dgm:pt>
    <dgm:pt modelId="{0D4BBA5F-D8C1-48BE-8BB7-8DC92A77E02C}" type="parTrans" cxnId="{6251731C-0524-4882-BED3-8DDE228B1A01}">
      <dgm:prSet/>
      <dgm:spPr/>
      <dgm:t>
        <a:bodyPr/>
        <a:lstStyle/>
        <a:p>
          <a:endParaRPr lang="sv-SE"/>
        </a:p>
      </dgm:t>
    </dgm:pt>
    <dgm:pt modelId="{EF2F5A40-76D0-4125-8B9E-0C542911F390}" type="sibTrans" cxnId="{6251731C-0524-4882-BED3-8DDE228B1A01}">
      <dgm:prSet/>
      <dgm:spPr/>
      <dgm:t>
        <a:bodyPr/>
        <a:lstStyle/>
        <a:p>
          <a:endParaRPr lang="sv-SE"/>
        </a:p>
      </dgm:t>
    </dgm:pt>
    <dgm:pt modelId="{9D202655-4B44-4345-BC77-6139D2DED4F1}">
      <dgm:prSet phldrT="[Text]" custT="1"/>
      <dgm:spPr/>
      <dgm:t>
        <a:bodyPr/>
        <a:lstStyle/>
        <a:p>
          <a:r>
            <a:rPr lang="sv-SE" sz="1400" dirty="0" smtClean="0"/>
            <a:t>Förbättring av lokalen</a:t>
          </a:r>
          <a:endParaRPr lang="sv-SE" sz="1400" dirty="0"/>
        </a:p>
      </dgm:t>
    </dgm:pt>
    <dgm:pt modelId="{15387CC9-C03C-4A5E-BD70-3267DAF85C91}" type="parTrans" cxnId="{C611CD0E-48EC-4954-889F-83587276099A}">
      <dgm:prSet/>
      <dgm:spPr/>
      <dgm:t>
        <a:bodyPr/>
        <a:lstStyle/>
        <a:p>
          <a:endParaRPr lang="sv-SE"/>
        </a:p>
      </dgm:t>
    </dgm:pt>
    <dgm:pt modelId="{60565F4B-989A-4752-9D3B-4A223BC80B6A}" type="sibTrans" cxnId="{C611CD0E-48EC-4954-889F-83587276099A}">
      <dgm:prSet/>
      <dgm:spPr/>
      <dgm:t>
        <a:bodyPr/>
        <a:lstStyle/>
        <a:p>
          <a:endParaRPr lang="sv-SE"/>
        </a:p>
      </dgm:t>
    </dgm:pt>
    <dgm:pt modelId="{5BD8138B-732F-4BA8-99EE-573990969218}">
      <dgm:prSet phldrT="[Text]" custT="1"/>
      <dgm:spPr/>
      <dgm:t>
        <a:bodyPr/>
        <a:lstStyle/>
        <a:p>
          <a:r>
            <a:rPr lang="sv-SE" sz="1400" dirty="0" smtClean="0"/>
            <a:t>Mer </a:t>
          </a:r>
          <a:r>
            <a:rPr lang="sv-SE" sz="1400" dirty="0" err="1" smtClean="0"/>
            <a:t>ssk</a:t>
          </a:r>
          <a:r>
            <a:rPr lang="sv-SE" sz="1400" dirty="0" smtClean="0"/>
            <a:t> och </a:t>
          </a:r>
          <a:r>
            <a:rPr lang="sv-SE" sz="1400" dirty="0" err="1" smtClean="0"/>
            <a:t>usk</a:t>
          </a:r>
          <a:r>
            <a:rPr lang="sv-SE" sz="1400" dirty="0" smtClean="0"/>
            <a:t> bemanning</a:t>
          </a:r>
          <a:endParaRPr lang="sv-SE" sz="1400" dirty="0"/>
        </a:p>
      </dgm:t>
    </dgm:pt>
    <dgm:pt modelId="{63432F14-E614-46F8-BD8F-B7B79833FD3A}" type="parTrans" cxnId="{6ED034A8-007D-4226-8325-B09F38BC06F2}">
      <dgm:prSet/>
      <dgm:spPr/>
      <dgm:t>
        <a:bodyPr/>
        <a:lstStyle/>
        <a:p>
          <a:endParaRPr lang="sv-SE"/>
        </a:p>
      </dgm:t>
    </dgm:pt>
    <dgm:pt modelId="{A91030D8-675D-43EB-AFF7-03C63FC22351}" type="sibTrans" cxnId="{6ED034A8-007D-4226-8325-B09F38BC06F2}">
      <dgm:prSet/>
      <dgm:spPr/>
      <dgm:t>
        <a:bodyPr/>
        <a:lstStyle/>
        <a:p>
          <a:endParaRPr lang="sv-SE"/>
        </a:p>
      </dgm:t>
    </dgm:pt>
    <dgm:pt modelId="{FACAA79D-259F-4C0D-B56A-E63D44C97181}">
      <dgm:prSet phldrT="[Text]" custT="1"/>
      <dgm:spPr/>
      <dgm:t>
        <a:bodyPr/>
        <a:lstStyle/>
        <a:p>
          <a:r>
            <a:rPr lang="sv-SE" sz="1400" dirty="0" smtClean="0"/>
            <a:t>Erfarna </a:t>
          </a:r>
          <a:r>
            <a:rPr lang="sv-SE" sz="1400" dirty="0" err="1" smtClean="0"/>
            <a:t>ssk</a:t>
          </a:r>
          <a:r>
            <a:rPr lang="sv-SE" sz="1400" dirty="0" smtClean="0"/>
            <a:t> blir kvar på mottagningen</a:t>
          </a:r>
          <a:endParaRPr lang="sv-SE" sz="1400" dirty="0"/>
        </a:p>
      </dgm:t>
    </dgm:pt>
    <dgm:pt modelId="{DC80AFF8-BD66-46F5-B6D7-B9548C52CB4F}" type="parTrans" cxnId="{E673D882-0F8C-4DA8-A41B-F0D5F9D84393}">
      <dgm:prSet/>
      <dgm:spPr/>
      <dgm:t>
        <a:bodyPr/>
        <a:lstStyle/>
        <a:p>
          <a:endParaRPr lang="sv-SE"/>
        </a:p>
      </dgm:t>
    </dgm:pt>
    <dgm:pt modelId="{757C0182-2502-4CD7-8B70-5C99B4B0FC65}" type="sibTrans" cxnId="{E673D882-0F8C-4DA8-A41B-F0D5F9D84393}">
      <dgm:prSet/>
      <dgm:spPr/>
      <dgm:t>
        <a:bodyPr/>
        <a:lstStyle/>
        <a:p>
          <a:endParaRPr lang="sv-SE"/>
        </a:p>
      </dgm:t>
    </dgm:pt>
    <dgm:pt modelId="{7475623A-CF0A-48D9-B78E-FAA7CBEEC699}">
      <dgm:prSet phldrT="[Text]" custT="1"/>
      <dgm:spPr/>
      <dgm:t>
        <a:bodyPr/>
        <a:lstStyle/>
        <a:p>
          <a:r>
            <a:rPr lang="sv-SE" sz="2400" dirty="0" smtClean="0"/>
            <a:t>Marginella effekter och övrigt</a:t>
          </a:r>
          <a:endParaRPr lang="sv-SE" sz="2400" dirty="0"/>
        </a:p>
      </dgm:t>
    </dgm:pt>
    <dgm:pt modelId="{23922A4E-9DD4-4F3E-81D5-332C757D40AB}" type="parTrans" cxnId="{4C07459A-86B1-45D9-8664-47DA9D01D81C}">
      <dgm:prSet/>
      <dgm:spPr/>
      <dgm:t>
        <a:bodyPr/>
        <a:lstStyle/>
        <a:p>
          <a:endParaRPr lang="sv-SE"/>
        </a:p>
      </dgm:t>
    </dgm:pt>
    <dgm:pt modelId="{7FF4D722-F4E0-4A98-A0A0-9738C708D8D0}" type="sibTrans" cxnId="{4C07459A-86B1-45D9-8664-47DA9D01D81C}">
      <dgm:prSet/>
      <dgm:spPr/>
      <dgm:t>
        <a:bodyPr/>
        <a:lstStyle/>
        <a:p>
          <a:endParaRPr lang="sv-SE"/>
        </a:p>
      </dgm:t>
    </dgm:pt>
    <dgm:pt modelId="{0DE670CC-623D-432D-B35B-A9FBF55B4179}">
      <dgm:prSet phldrT="[Text]" custT="1"/>
      <dgm:spPr/>
      <dgm:t>
        <a:bodyPr/>
        <a:lstStyle/>
        <a:p>
          <a:r>
            <a:rPr lang="sv-SE" sz="1400" dirty="0" smtClean="0"/>
            <a:t>Ledningen kommer att lyssna på er analys</a:t>
          </a:r>
          <a:endParaRPr lang="sv-SE" sz="1400" dirty="0"/>
        </a:p>
      </dgm:t>
    </dgm:pt>
    <dgm:pt modelId="{D96F4CC9-76CC-420D-BF39-31D40B6A3CE4}" type="parTrans" cxnId="{A2FA83F5-A4A0-4DB2-8250-F0D6A657F1BA}">
      <dgm:prSet/>
      <dgm:spPr/>
      <dgm:t>
        <a:bodyPr/>
        <a:lstStyle/>
        <a:p>
          <a:endParaRPr lang="sv-SE"/>
        </a:p>
      </dgm:t>
    </dgm:pt>
    <dgm:pt modelId="{D0EFB059-5E58-496C-B9EB-B124EE5275D7}" type="sibTrans" cxnId="{A2FA83F5-A4A0-4DB2-8250-F0D6A657F1BA}">
      <dgm:prSet/>
      <dgm:spPr/>
      <dgm:t>
        <a:bodyPr/>
        <a:lstStyle/>
        <a:p>
          <a:endParaRPr lang="sv-SE"/>
        </a:p>
      </dgm:t>
    </dgm:pt>
    <dgm:pt modelId="{2B8F7EED-801D-4448-925E-4625BF4DF805}">
      <dgm:prSet phldrT="[Text]" custT="1"/>
      <dgm:spPr/>
      <dgm:t>
        <a:bodyPr/>
        <a:lstStyle/>
        <a:p>
          <a:r>
            <a:rPr lang="sv-SE" sz="1400" dirty="0" smtClean="0"/>
            <a:t>Hoppas på konstruktiv kritik</a:t>
          </a:r>
          <a:endParaRPr lang="sv-SE" sz="1400" dirty="0"/>
        </a:p>
      </dgm:t>
    </dgm:pt>
    <dgm:pt modelId="{610011E4-6F31-4C26-8E4A-07036A5CF785}" type="parTrans" cxnId="{0905A221-1813-4C6A-9E12-FB5904183033}">
      <dgm:prSet/>
      <dgm:spPr/>
      <dgm:t>
        <a:bodyPr/>
        <a:lstStyle/>
        <a:p>
          <a:endParaRPr lang="sv-SE"/>
        </a:p>
      </dgm:t>
    </dgm:pt>
    <dgm:pt modelId="{651A9070-2D9A-4884-BF7D-2DEC400F90B6}" type="sibTrans" cxnId="{0905A221-1813-4C6A-9E12-FB5904183033}">
      <dgm:prSet/>
      <dgm:spPr/>
      <dgm:t>
        <a:bodyPr/>
        <a:lstStyle/>
        <a:p>
          <a:endParaRPr lang="sv-SE"/>
        </a:p>
      </dgm:t>
    </dgm:pt>
    <dgm:pt modelId="{FF62941C-E8E7-41BA-8C2D-D4F4191997FE}">
      <dgm:prSet phldrT="[Text]" custT="1"/>
      <dgm:spPr/>
      <dgm:t>
        <a:bodyPr/>
        <a:lstStyle/>
        <a:p>
          <a:r>
            <a:rPr lang="sv-SE" sz="1400" dirty="0" smtClean="0"/>
            <a:t>Svårt att se vad inspektionen kan ge för effekt</a:t>
          </a:r>
          <a:endParaRPr lang="sv-SE" sz="1400" dirty="0"/>
        </a:p>
      </dgm:t>
    </dgm:pt>
    <dgm:pt modelId="{AA294B2D-9CE2-452A-BE88-0AB0EE76B947}" type="parTrans" cxnId="{39D7CE1D-4FAB-48FB-9435-D4A83013E2AA}">
      <dgm:prSet/>
      <dgm:spPr/>
      <dgm:t>
        <a:bodyPr/>
        <a:lstStyle/>
        <a:p>
          <a:endParaRPr lang="sv-SE"/>
        </a:p>
      </dgm:t>
    </dgm:pt>
    <dgm:pt modelId="{F4007B8A-FD53-4983-81F4-5AD001F37780}" type="sibTrans" cxnId="{39D7CE1D-4FAB-48FB-9435-D4A83013E2AA}">
      <dgm:prSet/>
      <dgm:spPr/>
      <dgm:t>
        <a:bodyPr/>
        <a:lstStyle/>
        <a:p>
          <a:endParaRPr lang="sv-SE"/>
        </a:p>
      </dgm:t>
    </dgm:pt>
    <dgm:pt modelId="{28DDA42B-8D3D-4A7E-A031-B7345DA81B31}">
      <dgm:prSet phldrT="[Text]" custT="1"/>
      <dgm:spPr/>
      <dgm:t>
        <a:bodyPr/>
        <a:lstStyle/>
        <a:p>
          <a:r>
            <a:rPr lang="sv-SE" sz="1400" dirty="0" smtClean="0"/>
            <a:t>Tydligare dokumentation av rutiner</a:t>
          </a:r>
          <a:endParaRPr lang="sv-SE" sz="1400" dirty="0"/>
        </a:p>
      </dgm:t>
    </dgm:pt>
    <dgm:pt modelId="{A2D6423A-3B5C-43EA-A582-BBC5846A19A6}" type="parTrans" cxnId="{66AE8081-BBF4-4F85-ADD7-F06FE19B2A33}">
      <dgm:prSet/>
      <dgm:spPr/>
      <dgm:t>
        <a:bodyPr/>
        <a:lstStyle/>
        <a:p>
          <a:endParaRPr lang="sv-SE"/>
        </a:p>
      </dgm:t>
    </dgm:pt>
    <dgm:pt modelId="{67C70893-CD30-4067-BAFD-B317E352F6F6}" type="sibTrans" cxnId="{66AE8081-BBF4-4F85-ADD7-F06FE19B2A33}">
      <dgm:prSet/>
      <dgm:spPr/>
      <dgm:t>
        <a:bodyPr/>
        <a:lstStyle/>
        <a:p>
          <a:endParaRPr lang="sv-SE"/>
        </a:p>
      </dgm:t>
    </dgm:pt>
    <dgm:pt modelId="{5E8DC762-2595-44B6-B38B-60AC56887790}">
      <dgm:prSet phldrT="[Text]" custT="1"/>
      <dgm:spPr/>
      <dgm:t>
        <a:bodyPr/>
        <a:lstStyle/>
        <a:p>
          <a:r>
            <a:rPr lang="sv-SE" sz="1400" dirty="0" smtClean="0"/>
            <a:t>Ökad förståelse för annan personal</a:t>
          </a:r>
          <a:endParaRPr lang="sv-SE" sz="1400" dirty="0"/>
        </a:p>
      </dgm:t>
    </dgm:pt>
    <dgm:pt modelId="{6B381F9A-227E-4B05-BCA2-AB8DE6D9EA35}" type="parTrans" cxnId="{D7E7A19F-FD5D-4B5A-8259-73404A157F60}">
      <dgm:prSet/>
      <dgm:spPr/>
      <dgm:t>
        <a:bodyPr/>
        <a:lstStyle/>
        <a:p>
          <a:endParaRPr lang="sv-SE"/>
        </a:p>
      </dgm:t>
    </dgm:pt>
    <dgm:pt modelId="{C4F26DD5-EC0D-45DE-9BF4-C1F9330EBD31}" type="sibTrans" cxnId="{D7E7A19F-FD5D-4B5A-8259-73404A157F60}">
      <dgm:prSet/>
      <dgm:spPr/>
      <dgm:t>
        <a:bodyPr/>
        <a:lstStyle/>
        <a:p>
          <a:endParaRPr lang="sv-SE"/>
        </a:p>
      </dgm:t>
    </dgm:pt>
    <dgm:pt modelId="{EE16B6F0-F319-468C-B17A-3076BC8C3F99}">
      <dgm:prSet phldrT="[Text]" custT="1"/>
      <dgm:spPr/>
      <dgm:t>
        <a:bodyPr/>
        <a:lstStyle/>
        <a:p>
          <a:r>
            <a:rPr lang="sv-SE" sz="1400" dirty="0" smtClean="0"/>
            <a:t>Ge ökad motivation till förbättring</a:t>
          </a:r>
          <a:endParaRPr lang="sv-SE" sz="1400" dirty="0"/>
        </a:p>
      </dgm:t>
    </dgm:pt>
    <dgm:pt modelId="{92023C32-77F8-4A82-9984-CBA54B13705F}" type="parTrans" cxnId="{AB2E9A34-A0EE-490A-852B-0BF581D1AE39}">
      <dgm:prSet/>
      <dgm:spPr/>
      <dgm:t>
        <a:bodyPr/>
        <a:lstStyle/>
        <a:p>
          <a:endParaRPr lang="sv-SE"/>
        </a:p>
      </dgm:t>
    </dgm:pt>
    <dgm:pt modelId="{44A38D31-4802-4257-B778-94EF85BA4AC8}" type="sibTrans" cxnId="{AB2E9A34-A0EE-490A-852B-0BF581D1AE39}">
      <dgm:prSet/>
      <dgm:spPr/>
      <dgm:t>
        <a:bodyPr/>
        <a:lstStyle/>
        <a:p>
          <a:endParaRPr lang="sv-SE"/>
        </a:p>
      </dgm:t>
    </dgm:pt>
    <dgm:pt modelId="{62A1701B-5D97-49F2-A16D-5664B93FA42C}">
      <dgm:prSet phldrT="[Text]" custT="1"/>
      <dgm:spPr/>
      <dgm:t>
        <a:bodyPr/>
        <a:lstStyle/>
        <a:p>
          <a:r>
            <a:rPr lang="sv-SE" sz="1400" dirty="0" smtClean="0"/>
            <a:t>Ingen eller liten effekt – det stora är ju att anställa obefintliga </a:t>
          </a:r>
          <a:r>
            <a:rPr lang="sv-SE" sz="1400" dirty="0" err="1" smtClean="0"/>
            <a:t>ssk</a:t>
          </a:r>
          <a:r>
            <a:rPr lang="sv-SE" sz="1400" dirty="0" smtClean="0"/>
            <a:t>/</a:t>
          </a:r>
          <a:r>
            <a:rPr lang="sv-SE" sz="1400" dirty="0" err="1" smtClean="0"/>
            <a:t>usk</a:t>
          </a:r>
          <a:endParaRPr lang="sv-SE" sz="1400" dirty="0"/>
        </a:p>
      </dgm:t>
    </dgm:pt>
    <dgm:pt modelId="{AFEA4E94-19E3-4C96-9B50-92A09B784B04}" type="parTrans" cxnId="{0BF2F714-F203-44D1-97BF-264CFBF25CB0}">
      <dgm:prSet/>
      <dgm:spPr/>
      <dgm:t>
        <a:bodyPr/>
        <a:lstStyle/>
        <a:p>
          <a:endParaRPr lang="sv-SE"/>
        </a:p>
      </dgm:t>
    </dgm:pt>
    <dgm:pt modelId="{1CDBB87E-8A1A-4AA7-BAB2-6D5FC8C576B7}" type="sibTrans" cxnId="{0BF2F714-F203-44D1-97BF-264CFBF25CB0}">
      <dgm:prSet/>
      <dgm:spPr/>
      <dgm:t>
        <a:bodyPr/>
        <a:lstStyle/>
        <a:p>
          <a:endParaRPr lang="sv-SE"/>
        </a:p>
      </dgm:t>
    </dgm:pt>
    <dgm:pt modelId="{092BF287-A6B3-40CE-B46C-80F5F31828DC}">
      <dgm:prSet phldrT="[Text]" custT="1"/>
      <dgm:spPr/>
      <dgm:t>
        <a:bodyPr/>
        <a:lstStyle/>
        <a:p>
          <a:r>
            <a:rPr lang="sv-SE" sz="1400" dirty="0" smtClean="0"/>
            <a:t>Inte så mycket  - det mesta fungerar ganska bra nu</a:t>
          </a:r>
          <a:endParaRPr lang="sv-SE" sz="1400" dirty="0"/>
        </a:p>
      </dgm:t>
    </dgm:pt>
    <dgm:pt modelId="{1E98E903-BD58-4AB9-99AD-E5BFDF6AF286}" type="parTrans" cxnId="{2ED82167-1F7E-41F9-9198-435669A4BA5E}">
      <dgm:prSet/>
      <dgm:spPr/>
      <dgm:t>
        <a:bodyPr/>
        <a:lstStyle/>
        <a:p>
          <a:endParaRPr lang="sv-SE"/>
        </a:p>
      </dgm:t>
    </dgm:pt>
    <dgm:pt modelId="{E8D5D024-FC37-41FA-A19F-9C1F19C6EE1E}" type="sibTrans" cxnId="{2ED82167-1F7E-41F9-9198-435669A4BA5E}">
      <dgm:prSet/>
      <dgm:spPr/>
      <dgm:t>
        <a:bodyPr/>
        <a:lstStyle/>
        <a:p>
          <a:endParaRPr lang="sv-SE"/>
        </a:p>
      </dgm:t>
    </dgm:pt>
    <dgm:pt modelId="{62899281-6D71-445E-910F-7B7602AD9C79}">
      <dgm:prSet phldrT="[Text]" custT="1"/>
      <dgm:spPr/>
      <dgm:t>
        <a:bodyPr/>
        <a:lstStyle/>
        <a:p>
          <a:r>
            <a:rPr lang="sv-SE" sz="1400" dirty="0" smtClean="0"/>
            <a:t>Hoppas inte att vite kommer att utmätas. Kan inte se hur ett vite skulle kunna förbättra nuvarande situation</a:t>
          </a:r>
          <a:endParaRPr lang="sv-SE" sz="1400" dirty="0"/>
        </a:p>
      </dgm:t>
    </dgm:pt>
    <dgm:pt modelId="{E781E5E7-FA56-4980-A145-18971082DCD1}" type="parTrans" cxnId="{72412202-A04D-429E-B488-FD7350C8A67D}">
      <dgm:prSet/>
      <dgm:spPr/>
      <dgm:t>
        <a:bodyPr/>
        <a:lstStyle/>
        <a:p>
          <a:endParaRPr lang="sv-SE"/>
        </a:p>
      </dgm:t>
    </dgm:pt>
    <dgm:pt modelId="{0D4BFA91-9B87-484C-93B0-F15FCEF6BDA2}" type="sibTrans" cxnId="{72412202-A04D-429E-B488-FD7350C8A67D}">
      <dgm:prSet/>
      <dgm:spPr/>
      <dgm:t>
        <a:bodyPr/>
        <a:lstStyle/>
        <a:p>
          <a:endParaRPr lang="sv-SE"/>
        </a:p>
      </dgm:t>
    </dgm:pt>
    <dgm:pt modelId="{1DF6D9A9-ADF3-479D-8B52-A5BF6356AA88}">
      <dgm:prSet phldrT="[Text]" custT="1"/>
      <dgm:spPr/>
      <dgm:t>
        <a:bodyPr/>
        <a:lstStyle/>
        <a:p>
          <a:r>
            <a:rPr lang="sv-SE" sz="1400" dirty="0" smtClean="0"/>
            <a:t>Bättre överblick av verksamheten ökar möjligheterna för förbättring</a:t>
          </a:r>
          <a:endParaRPr lang="sv-SE" sz="1400" dirty="0"/>
        </a:p>
      </dgm:t>
    </dgm:pt>
    <dgm:pt modelId="{4E2EBAFC-BD59-4CEF-965A-0DD5E74B9F77}" type="parTrans" cxnId="{74E5752B-D6BC-4765-B4C5-D4B35B0A479E}">
      <dgm:prSet/>
      <dgm:spPr/>
      <dgm:t>
        <a:bodyPr/>
        <a:lstStyle/>
        <a:p>
          <a:endParaRPr lang="sv-SE"/>
        </a:p>
      </dgm:t>
    </dgm:pt>
    <dgm:pt modelId="{DA9C554B-2008-4008-B1E7-BD616B3B05EC}" type="sibTrans" cxnId="{74E5752B-D6BC-4765-B4C5-D4B35B0A479E}">
      <dgm:prSet/>
      <dgm:spPr/>
      <dgm:t>
        <a:bodyPr/>
        <a:lstStyle/>
        <a:p>
          <a:endParaRPr lang="sv-SE"/>
        </a:p>
      </dgm:t>
    </dgm:pt>
    <dgm:pt modelId="{FED906B6-5294-4B1E-B6B4-097E5C9096E9}">
      <dgm:prSet phldrT="[Text]" custT="1"/>
      <dgm:spPr/>
      <dgm:t>
        <a:bodyPr/>
        <a:lstStyle/>
        <a:p>
          <a:r>
            <a:rPr lang="sv-SE" sz="1400" dirty="0" smtClean="0"/>
            <a:t>Ökad medvetenhet och insikt hur vi ska arbeta</a:t>
          </a:r>
          <a:endParaRPr lang="sv-SE" sz="1400" dirty="0"/>
        </a:p>
      </dgm:t>
    </dgm:pt>
    <dgm:pt modelId="{A59D9815-95EC-4073-8939-B25D2E0DD58B}" type="parTrans" cxnId="{6D2AD2E6-77D0-44E5-A1C8-5E51D05E763D}">
      <dgm:prSet/>
      <dgm:spPr/>
      <dgm:t>
        <a:bodyPr/>
        <a:lstStyle/>
        <a:p>
          <a:endParaRPr lang="sv-SE"/>
        </a:p>
      </dgm:t>
    </dgm:pt>
    <dgm:pt modelId="{456C592F-4100-40B7-B0C6-426566319654}" type="sibTrans" cxnId="{6D2AD2E6-77D0-44E5-A1C8-5E51D05E763D}">
      <dgm:prSet/>
      <dgm:spPr/>
      <dgm:t>
        <a:bodyPr/>
        <a:lstStyle/>
        <a:p>
          <a:endParaRPr lang="sv-SE"/>
        </a:p>
      </dgm:t>
    </dgm:pt>
    <dgm:pt modelId="{6D0F6408-E565-4BEB-9D54-96926D8BEA75}">
      <dgm:prSet phldrT="[Text]" custT="1"/>
      <dgm:spPr/>
      <dgm:t>
        <a:bodyPr/>
        <a:lstStyle/>
        <a:p>
          <a:r>
            <a:rPr lang="sv-SE" sz="1400" dirty="0" smtClean="0"/>
            <a:t>Ger förhoppningsvis utrymme för dialog om hur verksamheten kan förbättras</a:t>
          </a:r>
          <a:endParaRPr lang="sv-SE" sz="1400" dirty="0"/>
        </a:p>
      </dgm:t>
    </dgm:pt>
    <dgm:pt modelId="{5F6E91C4-DF34-4B13-AA1C-3F9925D74756}" type="parTrans" cxnId="{E6E84E66-106C-4B09-AEDA-BE763131BF1B}">
      <dgm:prSet/>
      <dgm:spPr/>
      <dgm:t>
        <a:bodyPr/>
        <a:lstStyle/>
        <a:p>
          <a:endParaRPr lang="sv-SE"/>
        </a:p>
      </dgm:t>
    </dgm:pt>
    <dgm:pt modelId="{C7816560-7556-4EF5-BE05-D9BD270B65C8}" type="sibTrans" cxnId="{E6E84E66-106C-4B09-AEDA-BE763131BF1B}">
      <dgm:prSet/>
      <dgm:spPr/>
      <dgm:t>
        <a:bodyPr/>
        <a:lstStyle/>
        <a:p>
          <a:endParaRPr lang="sv-SE"/>
        </a:p>
      </dgm:t>
    </dgm:pt>
    <dgm:pt modelId="{C9459410-E00B-4AFA-A8FA-D52D4CA91D6B}">
      <dgm:prSet phldrT="[Text]" custT="1"/>
      <dgm:spPr/>
      <dgm:t>
        <a:bodyPr/>
        <a:lstStyle/>
        <a:p>
          <a:r>
            <a:rPr lang="sv-SE" sz="1400" dirty="0" smtClean="0"/>
            <a:t>Kan ge tydligare riktlinjer och andra förbättringsåtgärder</a:t>
          </a:r>
          <a:endParaRPr lang="sv-SE" sz="1400" dirty="0"/>
        </a:p>
      </dgm:t>
    </dgm:pt>
    <dgm:pt modelId="{C03C42AE-232A-45D2-8EE2-BE7EAF5D0F00}" type="parTrans" cxnId="{DA06B18E-A030-4C5F-9E94-E757CDE92477}">
      <dgm:prSet/>
      <dgm:spPr/>
      <dgm:t>
        <a:bodyPr/>
        <a:lstStyle/>
        <a:p>
          <a:endParaRPr lang="sv-SE"/>
        </a:p>
      </dgm:t>
    </dgm:pt>
    <dgm:pt modelId="{87D0227C-4A5B-47F4-B4F7-8BA210E5A9D4}" type="sibTrans" cxnId="{DA06B18E-A030-4C5F-9E94-E757CDE92477}">
      <dgm:prSet/>
      <dgm:spPr/>
      <dgm:t>
        <a:bodyPr/>
        <a:lstStyle/>
        <a:p>
          <a:endParaRPr lang="sv-SE"/>
        </a:p>
      </dgm:t>
    </dgm:pt>
    <dgm:pt modelId="{2C8B8269-4B8C-4635-B882-F0974224DF31}">
      <dgm:prSet phldrT="[Text]" custT="1"/>
      <dgm:spPr/>
      <dgm:t>
        <a:bodyPr/>
        <a:lstStyle/>
        <a:p>
          <a:r>
            <a:rPr lang="sv-SE" sz="1400" dirty="0" smtClean="0"/>
            <a:t>Ringa effekter</a:t>
          </a:r>
          <a:endParaRPr lang="sv-SE" sz="1400" dirty="0"/>
        </a:p>
      </dgm:t>
    </dgm:pt>
    <dgm:pt modelId="{E9A5EEDA-D9AA-43ED-9EC4-EB0D137DA6E8}" type="parTrans" cxnId="{0F087357-9EC0-444F-AADD-0A8A22C7E778}">
      <dgm:prSet/>
      <dgm:spPr/>
      <dgm:t>
        <a:bodyPr/>
        <a:lstStyle/>
        <a:p>
          <a:endParaRPr lang="sv-SE"/>
        </a:p>
      </dgm:t>
    </dgm:pt>
    <dgm:pt modelId="{B56EFFC0-7BF3-4A17-A3FC-1684816E3103}" type="sibTrans" cxnId="{0F087357-9EC0-444F-AADD-0A8A22C7E778}">
      <dgm:prSet/>
      <dgm:spPr/>
      <dgm:t>
        <a:bodyPr/>
        <a:lstStyle/>
        <a:p>
          <a:endParaRPr lang="sv-SE"/>
        </a:p>
      </dgm:t>
    </dgm:pt>
    <dgm:pt modelId="{0FF7C0AB-D5E1-4240-8ACE-AFC8BABA490A}">
      <dgm:prSet phldrT="[Text]" custT="1"/>
      <dgm:spPr/>
      <dgm:t>
        <a:bodyPr/>
        <a:lstStyle/>
        <a:p>
          <a:r>
            <a:rPr lang="sv-SE" sz="1400" dirty="0" smtClean="0"/>
            <a:t>Oklart </a:t>
          </a:r>
          <a:endParaRPr lang="sv-SE" sz="1400" dirty="0"/>
        </a:p>
      </dgm:t>
    </dgm:pt>
    <dgm:pt modelId="{B22A8D32-DD60-4475-913D-08F958219687}" type="parTrans" cxnId="{5EB57D6B-2761-4151-B0E4-55767E515D72}">
      <dgm:prSet/>
      <dgm:spPr/>
      <dgm:t>
        <a:bodyPr/>
        <a:lstStyle/>
        <a:p>
          <a:endParaRPr lang="sv-SE"/>
        </a:p>
      </dgm:t>
    </dgm:pt>
    <dgm:pt modelId="{1CD8B932-5E55-4278-A848-5EBFD4CBFBE1}" type="sibTrans" cxnId="{5EB57D6B-2761-4151-B0E4-55767E515D72}">
      <dgm:prSet/>
      <dgm:spPr/>
      <dgm:t>
        <a:bodyPr/>
        <a:lstStyle/>
        <a:p>
          <a:endParaRPr lang="sv-SE"/>
        </a:p>
      </dgm:t>
    </dgm:pt>
    <dgm:pt modelId="{436FE273-F875-40BD-9B11-220246765541}">
      <dgm:prSet phldrT="[Text]" custT="1"/>
      <dgm:spPr/>
      <dgm:t>
        <a:bodyPr/>
        <a:lstStyle/>
        <a:p>
          <a:r>
            <a:rPr lang="sv-SE" sz="1400" dirty="0" smtClean="0"/>
            <a:t>Ge en liten putt i rätt riktning</a:t>
          </a:r>
          <a:endParaRPr lang="sv-SE" sz="1400" dirty="0"/>
        </a:p>
      </dgm:t>
    </dgm:pt>
    <dgm:pt modelId="{D9F778A2-6497-4D35-ACA9-1F68526BD49D}" type="parTrans" cxnId="{EC29A382-F763-4F60-BDFD-2845014497F2}">
      <dgm:prSet/>
      <dgm:spPr/>
      <dgm:t>
        <a:bodyPr/>
        <a:lstStyle/>
        <a:p>
          <a:endParaRPr lang="sv-SE"/>
        </a:p>
      </dgm:t>
    </dgm:pt>
    <dgm:pt modelId="{AB56B36C-1EDA-4695-A592-4D69F0F0C27F}" type="sibTrans" cxnId="{EC29A382-F763-4F60-BDFD-2845014497F2}">
      <dgm:prSet/>
      <dgm:spPr/>
      <dgm:t>
        <a:bodyPr/>
        <a:lstStyle/>
        <a:p>
          <a:endParaRPr lang="sv-SE"/>
        </a:p>
      </dgm:t>
    </dgm:pt>
    <dgm:pt modelId="{EBCE7A08-AEEE-4A76-A209-547E427D7E8D}">
      <dgm:prSet phldrT="[Text]" custT="1"/>
      <dgm:spPr/>
      <dgm:t>
        <a:bodyPr/>
        <a:lstStyle/>
        <a:p>
          <a:r>
            <a:rPr lang="sv-SE" sz="1400" dirty="0" smtClean="0"/>
            <a:t>Vet ej</a:t>
          </a:r>
          <a:endParaRPr lang="sv-SE" sz="1400" dirty="0"/>
        </a:p>
      </dgm:t>
    </dgm:pt>
    <dgm:pt modelId="{52A620D2-A331-454D-BF3D-E1E08370B74B}" type="parTrans" cxnId="{E662673C-5AE0-43EA-B4D0-620A4B5011FA}">
      <dgm:prSet/>
      <dgm:spPr/>
      <dgm:t>
        <a:bodyPr/>
        <a:lstStyle/>
        <a:p>
          <a:endParaRPr lang="sv-SE"/>
        </a:p>
      </dgm:t>
    </dgm:pt>
    <dgm:pt modelId="{95A9A2D3-94B6-42B7-A617-2D016CC14C69}" type="sibTrans" cxnId="{E662673C-5AE0-43EA-B4D0-620A4B5011FA}">
      <dgm:prSet/>
      <dgm:spPr/>
      <dgm:t>
        <a:bodyPr/>
        <a:lstStyle/>
        <a:p>
          <a:endParaRPr lang="sv-SE"/>
        </a:p>
      </dgm:t>
    </dgm:pt>
    <dgm:pt modelId="{EF73F672-2034-4587-B99B-AA52F4CEF926}" type="pres">
      <dgm:prSet presAssocID="{D37C77B6-827B-47D5-A20A-071E397BC50A}" presName="diagram" presStyleCnt="0">
        <dgm:presLayoutVars>
          <dgm:dir/>
          <dgm:animLvl val="lvl"/>
          <dgm:resizeHandles val="exact"/>
        </dgm:presLayoutVars>
      </dgm:prSet>
      <dgm:spPr/>
    </dgm:pt>
    <dgm:pt modelId="{F89C6C62-85E0-4998-B9C4-2F56847A2B6A}" type="pres">
      <dgm:prSet presAssocID="{CAB0CB69-B3C1-4FCA-BD86-9B858B46E38C}" presName="compNode" presStyleCnt="0"/>
      <dgm:spPr/>
    </dgm:pt>
    <dgm:pt modelId="{D4359F53-F59E-48FC-9F93-669E2B991AF0}" type="pres">
      <dgm:prSet presAssocID="{CAB0CB69-B3C1-4FCA-BD86-9B858B46E38C}" presName="childRect" presStyleLbl="bgAcc1" presStyleIdx="0" presStyleCnt="2" custScaleY="11470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B95985-B6E9-4B10-80A9-12DF35E76364}" type="pres">
      <dgm:prSet presAssocID="{CAB0CB69-B3C1-4FCA-BD86-9B858B46E38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83F13B6-1194-4A36-BDE5-A7E33AD9F8A5}" type="pres">
      <dgm:prSet presAssocID="{CAB0CB69-B3C1-4FCA-BD86-9B858B46E38C}" presName="parentRect" presStyleLbl="alignNode1" presStyleIdx="0" presStyleCnt="2" custScaleY="66038"/>
      <dgm:spPr/>
    </dgm:pt>
    <dgm:pt modelId="{E4FC3B7D-5E05-454F-9FE5-AF5022BFDFBE}" type="pres">
      <dgm:prSet presAssocID="{CAB0CB69-B3C1-4FCA-BD86-9B858B46E38C}" presName="adorn" presStyleLbl="fgAccFollow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847D0D7D-DEF0-4B60-BAFD-80D3F567DA7A}" type="pres">
      <dgm:prSet presAssocID="{EF2F5A40-76D0-4125-8B9E-0C542911F390}" presName="sibTrans" presStyleLbl="sibTrans2D1" presStyleIdx="0" presStyleCnt="0"/>
      <dgm:spPr/>
    </dgm:pt>
    <dgm:pt modelId="{FCF86AE5-0365-40FA-9BF6-0DD6DA6DC137}" type="pres">
      <dgm:prSet presAssocID="{7475623A-CF0A-48D9-B78E-FAA7CBEEC699}" presName="compNode" presStyleCnt="0"/>
      <dgm:spPr/>
    </dgm:pt>
    <dgm:pt modelId="{D91D036B-4D88-467F-8910-77F043279FE5}" type="pres">
      <dgm:prSet presAssocID="{7475623A-CF0A-48D9-B78E-FAA7CBEEC699}" presName="childRect" presStyleLbl="bgAcc1" presStyleIdx="1" presStyleCnt="2" custScaleY="11470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899F411-6F8E-4672-A77C-15867651D475}" type="pres">
      <dgm:prSet presAssocID="{7475623A-CF0A-48D9-B78E-FAA7CBEEC69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6F557B5-4A07-44F6-A6ED-C263E5427EFF}" type="pres">
      <dgm:prSet presAssocID="{7475623A-CF0A-48D9-B78E-FAA7CBEEC699}" presName="parentRect" presStyleLbl="alignNode1" presStyleIdx="1" presStyleCnt="2" custScaleY="66038"/>
      <dgm:spPr/>
      <dgm:t>
        <a:bodyPr/>
        <a:lstStyle/>
        <a:p>
          <a:endParaRPr lang="sv-SE"/>
        </a:p>
      </dgm:t>
    </dgm:pt>
    <dgm:pt modelId="{1FB62DBE-BBD3-4A80-9BC8-5AB9A2BEDA6B}" type="pres">
      <dgm:prSet presAssocID="{7475623A-CF0A-48D9-B78E-FAA7CBEEC699}" presName="adorn" presStyleLbl="fgAccFollow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</dgm:ptLst>
  <dgm:cxnLst>
    <dgm:cxn modelId="{505618DC-E17F-4630-857E-1E17AC578315}" type="presOf" srcId="{EBCE7A08-AEEE-4A76-A209-547E427D7E8D}" destId="{D91D036B-4D88-467F-8910-77F043279FE5}" srcOrd="0" destOrd="8" presId="urn:microsoft.com/office/officeart/2005/8/layout/bList2"/>
    <dgm:cxn modelId="{1C7C48BA-54F0-42EB-900E-F6F403795EAC}" type="presOf" srcId="{7475623A-CF0A-48D9-B78E-FAA7CBEEC699}" destId="{7899F411-6F8E-4672-A77C-15867651D475}" srcOrd="0" destOrd="0" presId="urn:microsoft.com/office/officeart/2005/8/layout/bList2"/>
    <dgm:cxn modelId="{5EB57D6B-2761-4151-B0E4-55767E515D72}" srcId="{7475623A-CF0A-48D9-B78E-FAA7CBEEC699}" destId="{0FF7C0AB-D5E1-4240-8ACE-AFC8BABA490A}" srcOrd="7" destOrd="0" parTransId="{B22A8D32-DD60-4475-913D-08F958219687}" sibTransId="{1CD8B932-5E55-4278-A848-5EBFD4CBFBE1}"/>
    <dgm:cxn modelId="{69B2B5F1-7FEB-4610-839D-7D80435AB544}" type="presOf" srcId="{FF62941C-E8E7-41BA-8C2D-D4F4191997FE}" destId="{D91D036B-4D88-467F-8910-77F043279FE5}" srcOrd="0" destOrd="3" presId="urn:microsoft.com/office/officeart/2005/8/layout/bList2"/>
    <dgm:cxn modelId="{CF77D361-1198-4C11-A21F-B3345732D223}" type="presOf" srcId="{2C8B8269-4B8C-4635-B882-F0974224DF31}" destId="{D91D036B-4D88-467F-8910-77F043279FE5}" srcOrd="0" destOrd="6" presId="urn:microsoft.com/office/officeart/2005/8/layout/bList2"/>
    <dgm:cxn modelId="{BD601D96-9195-4F46-9F41-FEAC3DE0C665}" type="presOf" srcId="{FED906B6-5294-4B1E-B6B4-097E5C9096E9}" destId="{D4359F53-F59E-48FC-9F93-669E2B991AF0}" srcOrd="0" destOrd="7" presId="urn:microsoft.com/office/officeart/2005/8/layout/bList2"/>
    <dgm:cxn modelId="{2356B39D-A9A0-48FF-8991-E183FD6F81AA}" type="presOf" srcId="{0DE670CC-623D-432D-B35B-A9FBF55B4179}" destId="{D91D036B-4D88-467F-8910-77F043279FE5}" srcOrd="0" destOrd="1" presId="urn:microsoft.com/office/officeart/2005/8/layout/bList2"/>
    <dgm:cxn modelId="{4C07459A-86B1-45D9-8664-47DA9D01D81C}" srcId="{D37C77B6-827B-47D5-A20A-071E397BC50A}" destId="{7475623A-CF0A-48D9-B78E-FAA7CBEEC699}" srcOrd="1" destOrd="0" parTransId="{23922A4E-9DD4-4F3E-81D5-332C757D40AB}" sibTransId="{7FF4D722-F4E0-4A98-A0A0-9738C708D8D0}"/>
    <dgm:cxn modelId="{6ED034A8-007D-4226-8325-B09F38BC06F2}" srcId="{CAB0CB69-B3C1-4FCA-BD86-9B858B46E38C}" destId="{5BD8138B-732F-4BA8-99EE-573990969218}" srcOrd="1" destOrd="0" parTransId="{63432F14-E614-46F8-BD8F-B7B79833FD3A}" sibTransId="{A91030D8-675D-43EB-AFF7-03C63FC22351}"/>
    <dgm:cxn modelId="{0BF2F714-F203-44D1-97BF-264CFBF25CB0}" srcId="{7475623A-CF0A-48D9-B78E-FAA7CBEEC699}" destId="{62A1701B-5D97-49F2-A16D-5664B93FA42C}" srcOrd="4" destOrd="0" parTransId="{AFEA4E94-19E3-4C96-9B50-92A09B784B04}" sibTransId="{1CDBB87E-8A1A-4AA7-BAB2-6D5FC8C576B7}"/>
    <dgm:cxn modelId="{E6E84E66-106C-4B09-AEDA-BE763131BF1B}" srcId="{CAB0CB69-B3C1-4FCA-BD86-9B858B46E38C}" destId="{6D0F6408-E565-4BEB-9D54-96926D8BEA75}" srcOrd="8" destOrd="0" parTransId="{5F6E91C4-DF34-4B13-AA1C-3F9925D74756}" sibTransId="{C7816560-7556-4EF5-BE05-D9BD270B65C8}"/>
    <dgm:cxn modelId="{1879D87B-949E-45EF-80D8-10F4974EAD12}" type="presOf" srcId="{9D202655-4B44-4345-BC77-6139D2DED4F1}" destId="{D4359F53-F59E-48FC-9F93-669E2B991AF0}" srcOrd="0" destOrd="0" presId="urn:microsoft.com/office/officeart/2005/8/layout/bList2"/>
    <dgm:cxn modelId="{00A70ADE-5345-47A9-B75C-594D8A7A07CA}" type="presOf" srcId="{5E8DC762-2595-44B6-B38B-60AC56887790}" destId="{D4359F53-F59E-48FC-9F93-669E2B991AF0}" srcOrd="0" destOrd="4" presId="urn:microsoft.com/office/officeart/2005/8/layout/bList2"/>
    <dgm:cxn modelId="{5ECA576B-62A7-4434-AAC0-FB9F020B2E86}" type="presOf" srcId="{436FE273-F875-40BD-9B11-220246765541}" destId="{D4359F53-F59E-48FC-9F93-669E2B991AF0}" srcOrd="0" destOrd="10" presId="urn:microsoft.com/office/officeart/2005/8/layout/bList2"/>
    <dgm:cxn modelId="{72412202-A04D-429E-B488-FD7350C8A67D}" srcId="{7475623A-CF0A-48D9-B78E-FAA7CBEEC699}" destId="{62899281-6D71-445E-910F-7B7602AD9C79}" srcOrd="5" destOrd="0" parTransId="{E781E5E7-FA56-4980-A145-18971082DCD1}" sibTransId="{0D4BFA91-9B87-484C-93B0-F15FCEF6BDA2}"/>
    <dgm:cxn modelId="{0F087357-9EC0-444F-AADD-0A8A22C7E778}" srcId="{7475623A-CF0A-48D9-B78E-FAA7CBEEC699}" destId="{2C8B8269-4B8C-4635-B882-F0974224DF31}" srcOrd="6" destOrd="0" parTransId="{E9A5EEDA-D9AA-43ED-9EC4-EB0D137DA6E8}" sibTransId="{B56EFFC0-7BF3-4A17-A3FC-1684816E3103}"/>
    <dgm:cxn modelId="{1CE9F165-5506-464C-9EA3-7A843DC786C0}" type="presOf" srcId="{5BD8138B-732F-4BA8-99EE-573990969218}" destId="{D4359F53-F59E-48FC-9F93-669E2B991AF0}" srcOrd="0" destOrd="1" presId="urn:microsoft.com/office/officeart/2005/8/layout/bList2"/>
    <dgm:cxn modelId="{93A896AA-26EC-4952-8613-BE0FB77EAB03}" type="presOf" srcId="{1DF6D9A9-ADF3-479D-8B52-A5BF6356AA88}" destId="{D4359F53-F59E-48FC-9F93-669E2B991AF0}" srcOrd="0" destOrd="6" presId="urn:microsoft.com/office/officeart/2005/8/layout/bList2"/>
    <dgm:cxn modelId="{4739403B-B528-4A9F-8015-4F949C580843}" type="presOf" srcId="{28DDA42B-8D3D-4A7E-A031-B7345DA81B31}" destId="{D4359F53-F59E-48FC-9F93-669E2B991AF0}" srcOrd="0" destOrd="3" presId="urn:microsoft.com/office/officeart/2005/8/layout/bList2"/>
    <dgm:cxn modelId="{E673D882-0F8C-4DA8-A41B-F0D5F9D84393}" srcId="{CAB0CB69-B3C1-4FCA-BD86-9B858B46E38C}" destId="{FACAA79D-259F-4C0D-B56A-E63D44C97181}" srcOrd="2" destOrd="0" parTransId="{DC80AFF8-BD66-46F5-B6D7-B9548C52CB4F}" sibTransId="{757C0182-2502-4CD7-8B70-5C99B4B0FC65}"/>
    <dgm:cxn modelId="{3C5E15E4-7119-48F8-B9EE-44CE1548E15C}" type="presOf" srcId="{CAB0CB69-B3C1-4FCA-BD86-9B858B46E38C}" destId="{583F13B6-1194-4A36-BDE5-A7E33AD9F8A5}" srcOrd="1" destOrd="0" presId="urn:microsoft.com/office/officeart/2005/8/layout/bList2"/>
    <dgm:cxn modelId="{E662673C-5AE0-43EA-B4D0-620A4B5011FA}" srcId="{7475623A-CF0A-48D9-B78E-FAA7CBEEC699}" destId="{EBCE7A08-AEEE-4A76-A209-547E427D7E8D}" srcOrd="8" destOrd="0" parTransId="{52A620D2-A331-454D-BF3D-E1E08370B74B}" sibTransId="{95A9A2D3-94B6-42B7-A617-2D016CC14C69}"/>
    <dgm:cxn modelId="{04FC5D6F-FC92-497F-B96B-5FAC04DFF0AA}" type="presOf" srcId="{C9459410-E00B-4AFA-A8FA-D52D4CA91D6B}" destId="{D4359F53-F59E-48FC-9F93-669E2B991AF0}" srcOrd="0" destOrd="9" presId="urn:microsoft.com/office/officeart/2005/8/layout/bList2"/>
    <dgm:cxn modelId="{0905A221-1813-4C6A-9E12-FB5904183033}" srcId="{7475623A-CF0A-48D9-B78E-FAA7CBEEC699}" destId="{2B8F7EED-801D-4448-925E-4625BF4DF805}" srcOrd="2" destOrd="0" parTransId="{610011E4-6F31-4C26-8E4A-07036A5CF785}" sibTransId="{651A9070-2D9A-4884-BF7D-2DEC400F90B6}"/>
    <dgm:cxn modelId="{BF6D6944-DF64-45D0-944C-707F0F70BAF0}" type="presOf" srcId="{092BF287-A6B3-40CE-B46C-80F5F31828DC}" destId="{D91D036B-4D88-467F-8910-77F043279FE5}" srcOrd="0" destOrd="0" presId="urn:microsoft.com/office/officeart/2005/8/layout/bList2"/>
    <dgm:cxn modelId="{74E5752B-D6BC-4765-B4C5-D4B35B0A479E}" srcId="{CAB0CB69-B3C1-4FCA-BD86-9B858B46E38C}" destId="{1DF6D9A9-ADF3-479D-8B52-A5BF6356AA88}" srcOrd="6" destOrd="0" parTransId="{4E2EBAFC-BD59-4CEF-965A-0DD5E74B9F77}" sibTransId="{DA9C554B-2008-4008-B1E7-BD616B3B05EC}"/>
    <dgm:cxn modelId="{D7E7A19F-FD5D-4B5A-8259-73404A157F60}" srcId="{CAB0CB69-B3C1-4FCA-BD86-9B858B46E38C}" destId="{5E8DC762-2595-44B6-B38B-60AC56887790}" srcOrd="4" destOrd="0" parTransId="{6B381F9A-227E-4B05-BCA2-AB8DE6D9EA35}" sibTransId="{C4F26DD5-EC0D-45DE-9BF4-C1F9330EBD31}"/>
    <dgm:cxn modelId="{9D93FAE8-D2AD-47AA-8FDF-23D9473D6F07}" type="presOf" srcId="{2B8F7EED-801D-4448-925E-4625BF4DF805}" destId="{D91D036B-4D88-467F-8910-77F043279FE5}" srcOrd="0" destOrd="2" presId="urn:microsoft.com/office/officeart/2005/8/layout/bList2"/>
    <dgm:cxn modelId="{6D2AD2E6-77D0-44E5-A1C8-5E51D05E763D}" srcId="{CAB0CB69-B3C1-4FCA-BD86-9B858B46E38C}" destId="{FED906B6-5294-4B1E-B6B4-097E5C9096E9}" srcOrd="7" destOrd="0" parTransId="{A59D9815-95EC-4073-8939-B25D2E0DD58B}" sibTransId="{456C592F-4100-40B7-B0C6-426566319654}"/>
    <dgm:cxn modelId="{6251731C-0524-4882-BED3-8DDE228B1A01}" srcId="{D37C77B6-827B-47D5-A20A-071E397BC50A}" destId="{CAB0CB69-B3C1-4FCA-BD86-9B858B46E38C}" srcOrd="0" destOrd="0" parTransId="{0D4BBA5F-D8C1-48BE-8BB7-8DC92A77E02C}" sibTransId="{EF2F5A40-76D0-4125-8B9E-0C542911F390}"/>
    <dgm:cxn modelId="{C3E23569-4A6B-4B1D-9271-E3E0C3530DA4}" type="presOf" srcId="{0FF7C0AB-D5E1-4240-8ACE-AFC8BABA490A}" destId="{D91D036B-4D88-467F-8910-77F043279FE5}" srcOrd="0" destOrd="7" presId="urn:microsoft.com/office/officeart/2005/8/layout/bList2"/>
    <dgm:cxn modelId="{EC29A382-F763-4F60-BDFD-2845014497F2}" srcId="{CAB0CB69-B3C1-4FCA-BD86-9B858B46E38C}" destId="{436FE273-F875-40BD-9B11-220246765541}" srcOrd="10" destOrd="0" parTransId="{D9F778A2-6497-4D35-ACA9-1F68526BD49D}" sibTransId="{AB56B36C-1EDA-4695-A592-4D69F0F0C27F}"/>
    <dgm:cxn modelId="{3BA91F08-C158-4122-885B-5F2B343DB553}" type="presOf" srcId="{EE16B6F0-F319-468C-B17A-3076BC8C3F99}" destId="{D4359F53-F59E-48FC-9F93-669E2B991AF0}" srcOrd="0" destOrd="5" presId="urn:microsoft.com/office/officeart/2005/8/layout/bList2"/>
    <dgm:cxn modelId="{DA06B18E-A030-4C5F-9E94-E757CDE92477}" srcId="{CAB0CB69-B3C1-4FCA-BD86-9B858B46E38C}" destId="{C9459410-E00B-4AFA-A8FA-D52D4CA91D6B}" srcOrd="9" destOrd="0" parTransId="{C03C42AE-232A-45D2-8EE2-BE7EAF5D0F00}" sibTransId="{87D0227C-4A5B-47F4-B4F7-8BA210E5A9D4}"/>
    <dgm:cxn modelId="{6CE06223-A68D-48C3-87D0-5939C02221A8}" type="presOf" srcId="{6D0F6408-E565-4BEB-9D54-96926D8BEA75}" destId="{D4359F53-F59E-48FC-9F93-669E2B991AF0}" srcOrd="0" destOrd="8" presId="urn:microsoft.com/office/officeart/2005/8/layout/bList2"/>
    <dgm:cxn modelId="{A2FA83F5-A4A0-4DB2-8250-F0D6A657F1BA}" srcId="{7475623A-CF0A-48D9-B78E-FAA7CBEEC699}" destId="{0DE670CC-623D-432D-B35B-A9FBF55B4179}" srcOrd="1" destOrd="0" parTransId="{D96F4CC9-76CC-420D-BF39-31D40B6A3CE4}" sibTransId="{D0EFB059-5E58-496C-B9EB-B124EE5275D7}"/>
    <dgm:cxn modelId="{39D7CE1D-4FAB-48FB-9435-D4A83013E2AA}" srcId="{7475623A-CF0A-48D9-B78E-FAA7CBEEC699}" destId="{FF62941C-E8E7-41BA-8C2D-D4F4191997FE}" srcOrd="3" destOrd="0" parTransId="{AA294B2D-9CE2-452A-BE88-0AB0EE76B947}" sibTransId="{F4007B8A-FD53-4983-81F4-5AD001F37780}"/>
    <dgm:cxn modelId="{CD550907-6DB6-4E1F-AF46-372D8963115A}" type="presOf" srcId="{EF2F5A40-76D0-4125-8B9E-0C542911F390}" destId="{847D0D7D-DEF0-4B60-BAFD-80D3F567DA7A}" srcOrd="0" destOrd="0" presId="urn:microsoft.com/office/officeart/2005/8/layout/bList2"/>
    <dgm:cxn modelId="{AB2E9A34-A0EE-490A-852B-0BF581D1AE39}" srcId="{CAB0CB69-B3C1-4FCA-BD86-9B858B46E38C}" destId="{EE16B6F0-F319-468C-B17A-3076BC8C3F99}" srcOrd="5" destOrd="0" parTransId="{92023C32-77F8-4A82-9984-CBA54B13705F}" sibTransId="{44A38D31-4802-4257-B778-94EF85BA4AC8}"/>
    <dgm:cxn modelId="{66AE8081-BBF4-4F85-ADD7-F06FE19B2A33}" srcId="{CAB0CB69-B3C1-4FCA-BD86-9B858B46E38C}" destId="{28DDA42B-8D3D-4A7E-A031-B7345DA81B31}" srcOrd="3" destOrd="0" parTransId="{A2D6423A-3B5C-43EA-A582-BBC5846A19A6}" sibTransId="{67C70893-CD30-4067-BAFD-B317E352F6F6}"/>
    <dgm:cxn modelId="{2ED82167-1F7E-41F9-9198-435669A4BA5E}" srcId="{7475623A-CF0A-48D9-B78E-FAA7CBEEC699}" destId="{092BF287-A6B3-40CE-B46C-80F5F31828DC}" srcOrd="0" destOrd="0" parTransId="{1E98E903-BD58-4AB9-99AD-E5BFDF6AF286}" sibTransId="{E8D5D024-FC37-41FA-A19F-9C1F19C6EE1E}"/>
    <dgm:cxn modelId="{C611CD0E-48EC-4954-889F-83587276099A}" srcId="{CAB0CB69-B3C1-4FCA-BD86-9B858B46E38C}" destId="{9D202655-4B44-4345-BC77-6139D2DED4F1}" srcOrd="0" destOrd="0" parTransId="{15387CC9-C03C-4A5E-BD70-3267DAF85C91}" sibTransId="{60565F4B-989A-4752-9D3B-4A223BC80B6A}"/>
    <dgm:cxn modelId="{FEC41AC1-DD22-4BAE-8D22-A01BA74EC492}" type="presOf" srcId="{7475623A-CF0A-48D9-B78E-FAA7CBEEC699}" destId="{B6F557B5-4A07-44F6-A6ED-C263E5427EFF}" srcOrd="1" destOrd="0" presId="urn:microsoft.com/office/officeart/2005/8/layout/bList2"/>
    <dgm:cxn modelId="{031659A1-1B4C-4279-9951-83EB0800D644}" type="presOf" srcId="{62A1701B-5D97-49F2-A16D-5664B93FA42C}" destId="{D91D036B-4D88-467F-8910-77F043279FE5}" srcOrd="0" destOrd="4" presId="urn:microsoft.com/office/officeart/2005/8/layout/bList2"/>
    <dgm:cxn modelId="{2573B143-12AB-4162-B52F-23D7F67A8921}" type="presOf" srcId="{FACAA79D-259F-4C0D-B56A-E63D44C97181}" destId="{D4359F53-F59E-48FC-9F93-669E2B991AF0}" srcOrd="0" destOrd="2" presId="urn:microsoft.com/office/officeart/2005/8/layout/bList2"/>
    <dgm:cxn modelId="{549DB504-4A30-475B-B5E1-C0E924BB3ED5}" type="presOf" srcId="{62899281-6D71-445E-910F-7B7602AD9C79}" destId="{D91D036B-4D88-467F-8910-77F043279FE5}" srcOrd="0" destOrd="5" presId="urn:microsoft.com/office/officeart/2005/8/layout/bList2"/>
    <dgm:cxn modelId="{96AAAB16-6D02-43D4-9131-BFC4BC24E0A8}" type="presOf" srcId="{CAB0CB69-B3C1-4FCA-BD86-9B858B46E38C}" destId="{C2B95985-B6E9-4B10-80A9-12DF35E76364}" srcOrd="0" destOrd="0" presId="urn:microsoft.com/office/officeart/2005/8/layout/bList2"/>
    <dgm:cxn modelId="{DACF7BAF-B0AF-4B8D-9B99-46BA01629461}" type="presOf" srcId="{D37C77B6-827B-47D5-A20A-071E397BC50A}" destId="{EF73F672-2034-4587-B99B-AA52F4CEF926}" srcOrd="0" destOrd="0" presId="urn:microsoft.com/office/officeart/2005/8/layout/bList2"/>
    <dgm:cxn modelId="{A9CA1FED-0B68-4A75-AA3A-AD0FA320817A}" type="presParOf" srcId="{EF73F672-2034-4587-B99B-AA52F4CEF926}" destId="{F89C6C62-85E0-4998-B9C4-2F56847A2B6A}" srcOrd="0" destOrd="0" presId="urn:microsoft.com/office/officeart/2005/8/layout/bList2"/>
    <dgm:cxn modelId="{F21B052D-49BB-40CB-A578-B3C42D0586AC}" type="presParOf" srcId="{F89C6C62-85E0-4998-B9C4-2F56847A2B6A}" destId="{D4359F53-F59E-48FC-9F93-669E2B991AF0}" srcOrd="0" destOrd="0" presId="urn:microsoft.com/office/officeart/2005/8/layout/bList2"/>
    <dgm:cxn modelId="{1BF5BF54-5217-4572-BF00-CEA3A5ABEC33}" type="presParOf" srcId="{F89C6C62-85E0-4998-B9C4-2F56847A2B6A}" destId="{C2B95985-B6E9-4B10-80A9-12DF35E76364}" srcOrd="1" destOrd="0" presId="urn:microsoft.com/office/officeart/2005/8/layout/bList2"/>
    <dgm:cxn modelId="{0F36A032-D7F3-462C-B924-8B9B9DF5AB72}" type="presParOf" srcId="{F89C6C62-85E0-4998-B9C4-2F56847A2B6A}" destId="{583F13B6-1194-4A36-BDE5-A7E33AD9F8A5}" srcOrd="2" destOrd="0" presId="urn:microsoft.com/office/officeart/2005/8/layout/bList2"/>
    <dgm:cxn modelId="{692DA5EB-6710-43BF-9F8B-27099ACDF9B7}" type="presParOf" srcId="{F89C6C62-85E0-4998-B9C4-2F56847A2B6A}" destId="{E4FC3B7D-5E05-454F-9FE5-AF5022BFDFBE}" srcOrd="3" destOrd="0" presId="urn:microsoft.com/office/officeart/2005/8/layout/bList2"/>
    <dgm:cxn modelId="{9272C8C2-AF3A-4CB3-B8BD-3F421FA146AA}" type="presParOf" srcId="{EF73F672-2034-4587-B99B-AA52F4CEF926}" destId="{847D0D7D-DEF0-4B60-BAFD-80D3F567DA7A}" srcOrd="1" destOrd="0" presId="urn:microsoft.com/office/officeart/2005/8/layout/bList2"/>
    <dgm:cxn modelId="{CDCBFA33-6145-4FF9-91A9-D82B083813FA}" type="presParOf" srcId="{EF73F672-2034-4587-B99B-AA52F4CEF926}" destId="{FCF86AE5-0365-40FA-9BF6-0DD6DA6DC137}" srcOrd="2" destOrd="0" presId="urn:microsoft.com/office/officeart/2005/8/layout/bList2"/>
    <dgm:cxn modelId="{0FD6AA43-9882-4FA3-9A15-CF96ACB8C11B}" type="presParOf" srcId="{FCF86AE5-0365-40FA-9BF6-0DD6DA6DC137}" destId="{D91D036B-4D88-467F-8910-77F043279FE5}" srcOrd="0" destOrd="0" presId="urn:microsoft.com/office/officeart/2005/8/layout/bList2"/>
    <dgm:cxn modelId="{A6063B8F-546B-4E24-8640-8659B327282D}" type="presParOf" srcId="{FCF86AE5-0365-40FA-9BF6-0DD6DA6DC137}" destId="{7899F411-6F8E-4672-A77C-15867651D475}" srcOrd="1" destOrd="0" presId="urn:microsoft.com/office/officeart/2005/8/layout/bList2"/>
    <dgm:cxn modelId="{2AC610EF-4CFE-40AC-BF52-7C2E8107F381}" type="presParOf" srcId="{FCF86AE5-0365-40FA-9BF6-0DD6DA6DC137}" destId="{B6F557B5-4A07-44F6-A6ED-C263E5427EFF}" srcOrd="2" destOrd="0" presId="urn:microsoft.com/office/officeart/2005/8/layout/bList2"/>
    <dgm:cxn modelId="{E2600F4E-8F3E-424C-B649-3631814843C9}" type="presParOf" srcId="{FCF86AE5-0365-40FA-9BF6-0DD6DA6DC137}" destId="{1FB62DBE-BBD3-4A80-9BC8-5AB9A2BEDA6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9F53-F59E-48FC-9F93-669E2B991AF0}">
      <dsp:nvSpPr>
        <dsp:cNvPr id="0" name=""/>
        <dsp:cNvSpPr/>
      </dsp:nvSpPr>
      <dsp:spPr>
        <a:xfrm>
          <a:off x="3517" y="18408"/>
          <a:ext cx="3802360" cy="32556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Förbättring av lokalen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Mer </a:t>
          </a:r>
          <a:r>
            <a:rPr lang="sv-SE" sz="1400" kern="1200" dirty="0" err="1" smtClean="0"/>
            <a:t>ssk</a:t>
          </a:r>
          <a:r>
            <a:rPr lang="sv-SE" sz="1400" kern="1200" dirty="0" smtClean="0"/>
            <a:t> och </a:t>
          </a:r>
          <a:r>
            <a:rPr lang="sv-SE" sz="1400" kern="1200" dirty="0" err="1" smtClean="0"/>
            <a:t>usk</a:t>
          </a:r>
          <a:r>
            <a:rPr lang="sv-SE" sz="1400" kern="1200" dirty="0" smtClean="0"/>
            <a:t> bemanning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Erfarna </a:t>
          </a:r>
          <a:r>
            <a:rPr lang="sv-SE" sz="1400" kern="1200" dirty="0" err="1" smtClean="0"/>
            <a:t>ssk</a:t>
          </a:r>
          <a:r>
            <a:rPr lang="sv-SE" sz="1400" kern="1200" dirty="0" smtClean="0"/>
            <a:t> blir kvar på mottagningen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Tydligare dokumentation av rutiner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Ökad förståelse för annan personal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Ge ökad motivation till förbättring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Bättre överblick av verksamheten ökar möjligheterna för förbättring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Ökad medvetenhet och insikt hur vi ska arbeta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Ger förhoppningsvis utrymme för dialog om hur verksamheten kan förbättras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Kan ge tydligare riktlinjer och andra förbättringsåtgärder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Ge en liten putt i rätt riktning</a:t>
          </a:r>
          <a:endParaRPr lang="sv-SE" sz="1400" kern="1200" dirty="0"/>
        </a:p>
      </dsp:txBody>
      <dsp:txXfrm>
        <a:off x="79800" y="94691"/>
        <a:ext cx="3649794" cy="3179340"/>
      </dsp:txXfrm>
    </dsp:sp>
    <dsp:sp modelId="{583F13B6-1194-4A36-BDE5-A7E33AD9F8A5}">
      <dsp:nvSpPr>
        <dsp:cNvPr id="0" name=""/>
        <dsp:cNvSpPr/>
      </dsp:nvSpPr>
      <dsp:spPr>
        <a:xfrm>
          <a:off x="3517" y="3272665"/>
          <a:ext cx="3802360" cy="805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Positiva effekter</a:t>
          </a:r>
          <a:endParaRPr lang="sv-SE" sz="2400" kern="1200" dirty="0"/>
        </a:p>
      </dsp:txBody>
      <dsp:txXfrm>
        <a:off x="3517" y="3272665"/>
        <a:ext cx="2677718" cy="805996"/>
      </dsp:txXfrm>
    </dsp:sp>
    <dsp:sp modelId="{E4FC3B7D-5E05-454F-9FE5-AF5022BFDFBE}">
      <dsp:nvSpPr>
        <dsp:cNvPr id="0" name=""/>
        <dsp:cNvSpPr/>
      </dsp:nvSpPr>
      <dsp:spPr>
        <a:xfrm>
          <a:off x="2788798" y="3259277"/>
          <a:ext cx="1330826" cy="13308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D036B-4D88-467F-8910-77F043279FE5}">
      <dsp:nvSpPr>
        <dsp:cNvPr id="0" name=""/>
        <dsp:cNvSpPr/>
      </dsp:nvSpPr>
      <dsp:spPr>
        <a:xfrm>
          <a:off x="4449327" y="18408"/>
          <a:ext cx="3802360" cy="32556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Inte så mycket  - det mesta fungerar ganska bra nu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Ledningen kommer att lyssna på er analys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Hoppas på konstruktiv kritik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Svårt att se vad inspektionen kan ge för effekt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Ingen eller liten effekt – det stora är ju att anställa obefintliga </a:t>
          </a:r>
          <a:r>
            <a:rPr lang="sv-SE" sz="1400" kern="1200" dirty="0" err="1" smtClean="0"/>
            <a:t>ssk</a:t>
          </a:r>
          <a:r>
            <a:rPr lang="sv-SE" sz="1400" kern="1200" dirty="0" smtClean="0"/>
            <a:t>/</a:t>
          </a:r>
          <a:r>
            <a:rPr lang="sv-SE" sz="1400" kern="1200" dirty="0" err="1" smtClean="0"/>
            <a:t>usk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Hoppas inte att vite kommer att utmätas. Kan inte se hur ett vite skulle kunna förbättra nuvarande situation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Ringa effekter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Oklart 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Vet ej</a:t>
          </a:r>
          <a:endParaRPr lang="sv-SE" sz="1400" kern="1200" dirty="0"/>
        </a:p>
      </dsp:txBody>
      <dsp:txXfrm>
        <a:off x="4525610" y="94691"/>
        <a:ext cx="3649794" cy="3179340"/>
      </dsp:txXfrm>
    </dsp:sp>
    <dsp:sp modelId="{B6F557B5-4A07-44F6-A6ED-C263E5427EFF}">
      <dsp:nvSpPr>
        <dsp:cNvPr id="0" name=""/>
        <dsp:cNvSpPr/>
      </dsp:nvSpPr>
      <dsp:spPr>
        <a:xfrm>
          <a:off x="4449327" y="3272665"/>
          <a:ext cx="3802360" cy="805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Marginella effekter och övrigt</a:t>
          </a:r>
          <a:endParaRPr lang="sv-SE" sz="2400" kern="1200" dirty="0"/>
        </a:p>
      </dsp:txBody>
      <dsp:txXfrm>
        <a:off x="4449327" y="3272665"/>
        <a:ext cx="2677718" cy="805996"/>
      </dsp:txXfrm>
    </dsp:sp>
    <dsp:sp modelId="{1FB62DBE-BBD3-4A80-9BC8-5AB9A2BEDA6B}">
      <dsp:nvSpPr>
        <dsp:cNvPr id="0" name=""/>
        <dsp:cNvSpPr/>
      </dsp:nvSpPr>
      <dsp:spPr>
        <a:xfrm>
          <a:off x="7234608" y="3259277"/>
          <a:ext cx="1330826" cy="133082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83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35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77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6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52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65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07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65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94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88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73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CCA9-BE37-4549-839D-649DD3B6DA29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F3A5-9928-4BF2-AC02-BD002DF531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44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/>
              <a:t>                      Enkätsvar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Inspektioner vid akutmottagningar i Värmland och Gävleborgs län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70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Kommentarer till fråga 2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sp>
        <p:nvSpPr>
          <p:cNvPr id="3" name="Rundad rektangulär 2"/>
          <p:cNvSpPr/>
          <p:nvPr/>
        </p:nvSpPr>
        <p:spPr>
          <a:xfrm>
            <a:off x="827584" y="2276872"/>
            <a:ext cx="2664296" cy="187220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Många personalkategorier fick komma till tals. Bra diskussion. De var mycket kompetenta </a:t>
            </a:r>
            <a:r>
              <a:rPr lang="sv-SE" sz="1600" dirty="0" smtClean="0"/>
              <a:t>diskussionsledare.</a:t>
            </a:r>
            <a:endParaRPr lang="sv-SE" sz="1600" dirty="0"/>
          </a:p>
        </p:txBody>
      </p:sp>
      <p:sp>
        <p:nvSpPr>
          <p:cNvPr id="5" name="Rundad rektangulär 4"/>
          <p:cNvSpPr/>
          <p:nvPr/>
        </p:nvSpPr>
        <p:spPr>
          <a:xfrm>
            <a:off x="985811" y="4869160"/>
            <a:ext cx="2520280" cy="115212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Helhetsbilden på akuten saknas. Vi kunde haft längre tid!?</a:t>
            </a:r>
          </a:p>
        </p:txBody>
      </p:sp>
      <p:sp>
        <p:nvSpPr>
          <p:cNvPr id="6" name="Rundad rektangulär 5"/>
          <p:cNvSpPr/>
          <p:nvPr/>
        </p:nvSpPr>
        <p:spPr>
          <a:xfrm>
            <a:off x="5544108" y="2168860"/>
            <a:ext cx="3096344" cy="208823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De verkade ha läst på innan (läkarschemat mm). Lyssnade aktivt. Vi på </a:t>
            </a:r>
            <a:r>
              <a:rPr lang="sv-SE" sz="1600" dirty="0" smtClean="0"/>
              <a:t>intervjun </a:t>
            </a:r>
            <a:r>
              <a:rPr lang="sv-SE" sz="1600" dirty="0"/>
              <a:t>hade inte pratat ihop oss men jag upplevde att vi var eniga, tydliga och kompletterade varandra. </a:t>
            </a:r>
          </a:p>
        </p:txBody>
      </p:sp>
      <p:sp>
        <p:nvSpPr>
          <p:cNvPr id="7" name="Rundad rektangulär 6"/>
          <p:cNvSpPr/>
          <p:nvPr/>
        </p:nvSpPr>
        <p:spPr>
          <a:xfrm>
            <a:off x="6012160" y="5013176"/>
            <a:ext cx="2160240" cy="136815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Inspektörerna var öppna för intryck och det var ett professionellt lett samtal. </a:t>
            </a:r>
          </a:p>
        </p:txBody>
      </p:sp>
      <p:sp>
        <p:nvSpPr>
          <p:cNvPr id="8" name="Rundad rektangulär 7"/>
          <p:cNvSpPr/>
          <p:nvPr/>
        </p:nvSpPr>
        <p:spPr>
          <a:xfrm>
            <a:off x="3923928" y="4823404"/>
            <a:ext cx="1418100" cy="151216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Öppen diskussion, olika </a:t>
            </a:r>
            <a:r>
              <a:rPr lang="sv-SE" sz="1600" dirty="0" smtClean="0"/>
              <a:t>upplevelser. </a:t>
            </a:r>
            <a:endParaRPr lang="sv-SE" sz="1600" dirty="0"/>
          </a:p>
        </p:txBody>
      </p:sp>
      <p:sp>
        <p:nvSpPr>
          <p:cNvPr id="9" name="Rundad rektangulär 8"/>
          <p:cNvSpPr/>
          <p:nvPr/>
        </p:nvSpPr>
        <p:spPr>
          <a:xfrm>
            <a:off x="3896397" y="2402886"/>
            <a:ext cx="1418100" cy="162018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Flera olika AT-läkare med olika erfarenheter. </a:t>
            </a:r>
          </a:p>
        </p:txBody>
      </p:sp>
    </p:spTree>
    <p:extLst>
      <p:ext uri="{BB962C8B-B14F-4D97-AF65-F5344CB8AC3E}">
        <p14:creationId xmlns:p14="http://schemas.microsoft.com/office/powerpoint/2010/main" val="94134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3. Borde IVO ha ställt ytterligare och/eller andra frågor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66864"/>
              </p:ext>
            </p:extLst>
          </p:nvPr>
        </p:nvGraphicFramePr>
        <p:xfrm>
          <a:off x="1331640" y="2235993"/>
          <a:ext cx="5760640" cy="356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554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Kommentarer till fråga 3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sp>
        <p:nvSpPr>
          <p:cNvPr id="3" name="Rundad rektangulär 2"/>
          <p:cNvSpPr/>
          <p:nvPr/>
        </p:nvSpPr>
        <p:spPr>
          <a:xfrm>
            <a:off x="971600" y="2060848"/>
            <a:ext cx="1728192" cy="1656184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Vad vi anser om avsaknaden av det som efterfrågades men som vi ej </a:t>
            </a:r>
            <a:r>
              <a:rPr lang="sv-SE" sz="1600" dirty="0" smtClean="0"/>
              <a:t>erhållit </a:t>
            </a:r>
            <a:endParaRPr lang="sv-SE" sz="1600" dirty="0"/>
          </a:p>
        </p:txBody>
      </p:sp>
      <p:sp>
        <p:nvSpPr>
          <p:cNvPr id="5" name="Rektangulär 4"/>
          <p:cNvSpPr/>
          <p:nvPr/>
        </p:nvSpPr>
        <p:spPr>
          <a:xfrm>
            <a:off x="5796136" y="2060848"/>
            <a:ext cx="2592288" cy="2196244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Problemet med AKM måste sättas i sitt hela perspektiv:  t.ex. platsbrist på vårdavdelning, ökat </a:t>
            </a:r>
            <a:r>
              <a:rPr lang="sv-SE" sz="1600" dirty="0" smtClean="0"/>
              <a:t>inflöde </a:t>
            </a:r>
            <a:r>
              <a:rPr lang="sv-SE" sz="1600" dirty="0"/>
              <a:t>av patienter, andra enheters gränssnitt (t.ex. beroendeenheter finns </a:t>
            </a:r>
            <a:r>
              <a:rPr lang="sv-SE" sz="1600" dirty="0" smtClean="0"/>
              <a:t>ej nattetid)</a:t>
            </a:r>
            <a:endParaRPr lang="sv-SE" sz="1600" dirty="0"/>
          </a:p>
        </p:txBody>
      </p:sp>
      <p:sp>
        <p:nvSpPr>
          <p:cNvPr id="6" name="Rektangulär 5"/>
          <p:cNvSpPr/>
          <p:nvPr/>
        </p:nvSpPr>
        <p:spPr>
          <a:xfrm>
            <a:off x="995264" y="4293096"/>
            <a:ext cx="1728192" cy="1508765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I stort sett bra dialog, även om det var en del som inte kom fram</a:t>
            </a:r>
          </a:p>
        </p:txBody>
      </p:sp>
      <p:sp>
        <p:nvSpPr>
          <p:cNvPr id="7" name="Rundad rektangulär 6"/>
          <p:cNvSpPr/>
          <p:nvPr/>
        </p:nvSpPr>
        <p:spPr>
          <a:xfrm>
            <a:off x="5806721" y="4671138"/>
            <a:ext cx="2592288" cy="104411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Mer djuplodande</a:t>
            </a:r>
            <a:r>
              <a:rPr lang="sv-SE" sz="1600" dirty="0" smtClean="0"/>
              <a:t>/-diskuterande </a:t>
            </a:r>
            <a:r>
              <a:rPr lang="sv-SE" sz="1600" dirty="0"/>
              <a:t>organisatoriska frågor</a:t>
            </a:r>
          </a:p>
        </p:txBody>
      </p:sp>
      <p:sp>
        <p:nvSpPr>
          <p:cNvPr id="8" name="Rundad rektangulär 7"/>
          <p:cNvSpPr/>
          <p:nvPr/>
        </p:nvSpPr>
        <p:spPr>
          <a:xfrm>
            <a:off x="3112604" y="2060848"/>
            <a:ext cx="2088232" cy="115212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Tillgänglighet för rutiner och PM</a:t>
            </a:r>
          </a:p>
        </p:txBody>
      </p:sp>
      <p:sp>
        <p:nvSpPr>
          <p:cNvPr id="9" name="Rektangulär 8"/>
          <p:cNvSpPr/>
          <p:nvPr/>
        </p:nvSpPr>
        <p:spPr>
          <a:xfrm>
            <a:off x="2915816" y="3717032"/>
            <a:ext cx="2448272" cy="1152128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Eventuellt frågat om händelser som äventyrat patientsäkerheten</a:t>
            </a:r>
          </a:p>
        </p:txBody>
      </p:sp>
      <p:sp>
        <p:nvSpPr>
          <p:cNvPr id="10" name="Rundad rektangulär 9"/>
          <p:cNvSpPr/>
          <p:nvPr/>
        </p:nvSpPr>
        <p:spPr>
          <a:xfrm>
            <a:off x="2915816" y="5193196"/>
            <a:ext cx="2664296" cy="126014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Kanske hur vi uppfattar AT-läkares kompetens</a:t>
            </a:r>
            <a:r>
              <a:rPr lang="sv-SE" sz="1600" dirty="0" smtClean="0"/>
              <a:t>/-motivation </a:t>
            </a:r>
            <a:r>
              <a:rPr lang="sv-SE" sz="1600" dirty="0"/>
              <a:t>och inställning till sitt arbete</a:t>
            </a:r>
          </a:p>
        </p:txBody>
      </p:sp>
    </p:spTree>
    <p:extLst>
      <p:ext uri="{BB962C8B-B14F-4D97-AF65-F5344CB8AC3E}">
        <p14:creationId xmlns:p14="http://schemas.microsoft.com/office/powerpoint/2010/main" val="307457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/>
              <a:t>4</a:t>
            </a:r>
            <a:r>
              <a:rPr lang="sv-SE" sz="2800" dirty="0" smtClean="0"/>
              <a:t>. Vilken effekt tror du att </a:t>
            </a:r>
            <a:r>
              <a:rPr lang="sv-SE" sz="2800" dirty="0" err="1" smtClean="0"/>
              <a:t>IVO:s</a:t>
            </a:r>
            <a:r>
              <a:rPr lang="sv-SE" sz="2800" dirty="0" smtClean="0"/>
              <a:t> inspektion kommer att ha i verksamheten?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62346306"/>
              </p:ext>
            </p:extLst>
          </p:nvPr>
        </p:nvGraphicFramePr>
        <p:xfrm>
          <a:off x="323528" y="1988840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98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5. Motsvarade inspektionen dina förväntningar?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341705"/>
              </p:ext>
            </p:extLst>
          </p:nvPr>
        </p:nvGraphicFramePr>
        <p:xfrm>
          <a:off x="1475656" y="2193130"/>
          <a:ext cx="6192687" cy="361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3419872" y="632867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De som svarade ”nej” blev positivt överraskade.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62959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4773" y="980728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/>
              <a:t>6</a:t>
            </a:r>
            <a:r>
              <a:rPr lang="sv-SE" sz="2800" dirty="0" smtClean="0"/>
              <a:t>. Har du förslag på hur </a:t>
            </a:r>
            <a:r>
              <a:rPr lang="sv-SE" sz="2800" dirty="0" err="1" smtClean="0"/>
              <a:t>IVO:s</a:t>
            </a:r>
            <a:r>
              <a:rPr lang="sv-SE" sz="2800" dirty="0" smtClean="0"/>
              <a:t> inspektion kan förbättras eller har du andra synpunkter?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sp>
        <p:nvSpPr>
          <p:cNvPr id="5" name="Rundad rektangulär 4"/>
          <p:cNvSpPr/>
          <p:nvPr/>
        </p:nvSpPr>
        <p:spPr>
          <a:xfrm>
            <a:off x="1187624" y="4725144"/>
            <a:ext cx="2016224" cy="86409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Studiebesök på mottagningarna och komma oftare</a:t>
            </a:r>
            <a:endParaRPr lang="sv-SE" sz="1600" dirty="0"/>
          </a:p>
        </p:txBody>
      </p:sp>
      <p:sp>
        <p:nvSpPr>
          <p:cNvPr id="7" name="Rundad rektangulär 6"/>
          <p:cNvSpPr/>
          <p:nvPr/>
        </p:nvSpPr>
        <p:spPr>
          <a:xfrm>
            <a:off x="5984424" y="2598529"/>
            <a:ext cx="1944216" cy="100811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Ha med en läkare som inspektör</a:t>
            </a:r>
            <a:endParaRPr lang="sv-SE" sz="1600" dirty="0"/>
          </a:p>
        </p:txBody>
      </p:sp>
      <p:sp>
        <p:nvSpPr>
          <p:cNvPr id="8" name="Rektangulär 7"/>
          <p:cNvSpPr/>
          <p:nvPr/>
        </p:nvSpPr>
        <p:spPr>
          <a:xfrm>
            <a:off x="827584" y="2636912"/>
            <a:ext cx="2736304" cy="1512168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Att få en mer detaljerad inbjudan om tid och plats (jag fick själv ringa för att få reda på när på dagen intervjun var, vilket är lite oproffsigt).</a:t>
            </a:r>
            <a:endParaRPr lang="sv-SE" sz="1600" dirty="0"/>
          </a:p>
        </p:txBody>
      </p:sp>
      <p:sp>
        <p:nvSpPr>
          <p:cNvPr id="9" name="Rundad rektangulär 8"/>
          <p:cNvSpPr/>
          <p:nvPr/>
        </p:nvSpPr>
        <p:spPr>
          <a:xfrm>
            <a:off x="3995936" y="2598529"/>
            <a:ext cx="1202610" cy="111767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Prata med patienter</a:t>
            </a:r>
            <a:endParaRPr lang="sv-SE" sz="1600" dirty="0"/>
          </a:p>
        </p:txBody>
      </p:sp>
      <p:sp>
        <p:nvSpPr>
          <p:cNvPr id="10" name="Rundad rektangulär 9"/>
          <p:cNvSpPr/>
          <p:nvPr/>
        </p:nvSpPr>
        <p:spPr>
          <a:xfrm>
            <a:off x="3995936" y="4074635"/>
            <a:ext cx="1800200" cy="108012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Oplanerade inspektioner</a:t>
            </a:r>
            <a:endParaRPr lang="sv-SE" sz="1600" dirty="0"/>
          </a:p>
        </p:txBody>
      </p:sp>
      <p:sp>
        <p:nvSpPr>
          <p:cNvPr id="11" name="Rundad rektangulär 10"/>
          <p:cNvSpPr/>
          <p:nvPr/>
        </p:nvSpPr>
        <p:spPr>
          <a:xfrm>
            <a:off x="6287736" y="4005064"/>
            <a:ext cx="2448272" cy="158417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Ser fram emot jämförelser med liknande verksamheter. Skulle gärna se er bedömning av våra patient-säkerhetsrisker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12" name="Rundad rektangulär 11"/>
          <p:cNvSpPr/>
          <p:nvPr/>
        </p:nvSpPr>
        <p:spPr>
          <a:xfrm>
            <a:off x="3404530" y="5589240"/>
            <a:ext cx="2759852" cy="72008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Uppföljning av verksamheten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5458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979215"/>
            <a:ext cx="7772400" cy="1080120"/>
          </a:xfrm>
        </p:spPr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136904" cy="4464496"/>
          </a:xfrm>
        </p:spPr>
        <p:txBody>
          <a:bodyPr>
            <a:normAutofit/>
          </a:bodyPr>
          <a:lstStyle/>
          <a:p>
            <a:pPr algn="l"/>
            <a:r>
              <a:rPr lang="sv-SE" sz="1800" b="1" dirty="0" smtClean="0">
                <a:solidFill>
                  <a:schemeClr val="tx1"/>
                </a:solidFill>
              </a:rPr>
              <a:t>Respondenterna är överlag mycket positiva till inspektionerna: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Samtliga instämmer helt eller i huvudsak om att syftet med tillsynen framkom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Med undantag från en person instämmer alla helt att de fick delge sina synpunkter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Samtliga anser att det fanns utrymme för dialog (helt eller i huvudsak)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Samtliga anser att inspektörerna lyssnade på dem vid inspektionen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Tidsramarna hölls, men några fler än vid övriga påståenden instämmer ”i huvudsak” eller ”delvis”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Samtliga upplevde inspektörerna som sakliga och opartiska vid inspektionen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Med undantag från fyra respondenter anser respondenterna att IVO fått en korrekt bild av verksamheten (ett svar = vet ej, tre svar = nej)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De flesta anser att IVO ställde rätt typ av frågor.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1"/>
                </a:solidFill>
              </a:rPr>
              <a:t>Många har höga förväntningar om vad </a:t>
            </a:r>
            <a:r>
              <a:rPr lang="sv-SE" sz="1800" dirty="0" err="1" smtClean="0">
                <a:solidFill>
                  <a:schemeClr val="tx1"/>
                </a:solidFill>
              </a:rPr>
              <a:t>IVO:s</a:t>
            </a:r>
            <a:r>
              <a:rPr lang="sv-SE" sz="1800" dirty="0" smtClean="0">
                <a:solidFill>
                  <a:schemeClr val="tx1"/>
                </a:solidFill>
              </a:rPr>
              <a:t> inspektion kan ge för effekter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algn="l"/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v-SE" sz="1800" dirty="0">
              <a:solidFill>
                <a:schemeClr val="tx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8479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0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1196" y="1124744"/>
            <a:ext cx="8229600" cy="1143000"/>
          </a:xfrm>
        </p:spPr>
        <p:txBody>
          <a:bodyPr/>
          <a:lstStyle/>
          <a:p>
            <a:r>
              <a:rPr lang="sv-SE" dirty="0" smtClean="0"/>
              <a:t>Övergripande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sp>
        <p:nvSpPr>
          <p:cNvPr id="5" name="textruta 4"/>
          <p:cNvSpPr txBox="1"/>
          <p:nvPr/>
        </p:nvSpPr>
        <p:spPr>
          <a:xfrm>
            <a:off x="899592" y="2492896"/>
            <a:ext cx="7272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Sammanlagt 36 enkätsvar, varav 34 är personal och 2 chefer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Enkäterna lämnades vid inspektioner som genomfördes på akutmottagningarna i Arvika, Gävle, Hudiksvall och Karlstad.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Enkäten omfattar sex frågor, varav en inkluderar sex påstående med en skala 1-4.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77 personer närvarade vid intervjuerna. Av dessa har 36 personer svarat på enkäten, vilket motsvarar 47 procent.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Högst svarsfrekvens är från Gävleborgs </a:t>
            </a:r>
            <a:r>
              <a:rPr lang="sv-SE" dirty="0" smtClean="0"/>
              <a:t>län. Av totalt 29 personer som deltog vid intervjuerna svarade 22 personer, vilket motsvarar  76 procent.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531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1a. </a:t>
            </a:r>
            <a:r>
              <a:rPr lang="sv-SE" sz="2800" i="1" dirty="0" smtClean="0"/>
              <a:t>Vid inspektionen framkom syftet med inspektionen 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207590"/>
              </p:ext>
            </p:extLst>
          </p:nvPr>
        </p:nvGraphicFramePr>
        <p:xfrm>
          <a:off x="1331640" y="2283618"/>
          <a:ext cx="5832647" cy="352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701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1b. </a:t>
            </a:r>
            <a:r>
              <a:rPr lang="sv-SE" sz="2800" i="1" dirty="0" smtClean="0"/>
              <a:t>Vid inspektionen fick jag delge mina synpunkter 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299949"/>
              </p:ext>
            </p:extLst>
          </p:nvPr>
        </p:nvGraphicFramePr>
        <p:xfrm>
          <a:off x="1403648" y="2321718"/>
          <a:ext cx="5688632" cy="369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241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1c. </a:t>
            </a:r>
            <a:r>
              <a:rPr lang="sv-SE" sz="2800" i="1" dirty="0" smtClean="0"/>
              <a:t>Vid inspektionen gavs utrymme för dialog 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035044"/>
              </p:ext>
            </p:extLst>
          </p:nvPr>
        </p:nvGraphicFramePr>
        <p:xfrm>
          <a:off x="1475656" y="2204864"/>
          <a:ext cx="5976664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30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1d. </a:t>
            </a:r>
            <a:r>
              <a:rPr lang="sv-SE" sz="2800" i="1" dirty="0" smtClean="0"/>
              <a:t>Vid inspektionen lyssnade inspektörerna på mig/oss 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088695"/>
              </p:ext>
            </p:extLst>
          </p:nvPr>
        </p:nvGraphicFramePr>
        <p:xfrm>
          <a:off x="1691680" y="2321718"/>
          <a:ext cx="5760640" cy="3555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646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1e. </a:t>
            </a:r>
            <a:r>
              <a:rPr lang="sv-SE" sz="2800" i="1" dirty="0" smtClean="0"/>
              <a:t>Vid inspektionen följdes angiven tidsram 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386257"/>
              </p:ext>
            </p:extLst>
          </p:nvPr>
        </p:nvGraphicFramePr>
        <p:xfrm>
          <a:off x="1619672" y="2235993"/>
          <a:ext cx="5688632" cy="356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36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1f. </a:t>
            </a:r>
            <a:r>
              <a:rPr lang="sv-SE" sz="2800" i="1" dirty="0" smtClean="0"/>
              <a:t>Vid inspektionen upplevde jag inspektörerna som sakliga och opartiska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908321"/>
              </p:ext>
            </p:extLst>
          </p:nvPr>
        </p:nvGraphicFramePr>
        <p:xfrm>
          <a:off x="1547664" y="2212180"/>
          <a:ext cx="5904656" cy="366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000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2. Tror du att IVO fick en korrekt bild av verksamheten vid inspektionen?</a:t>
            </a:r>
            <a:endParaRPr lang="sv-SE" sz="2800" i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847975" cy="790575"/>
          </a:xfr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444505"/>
              </p:ext>
            </p:extLst>
          </p:nvPr>
        </p:nvGraphicFramePr>
        <p:xfrm>
          <a:off x="1259632" y="2188368"/>
          <a:ext cx="5976664" cy="3688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316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756</Words>
  <Application>Microsoft Office PowerPoint</Application>
  <PresentationFormat>Bildspel på skärmen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                      Enkätsvar</vt:lpstr>
      <vt:lpstr>Övergripande</vt:lpstr>
      <vt:lpstr>1a. Vid inspektionen framkom syftet med inspektionen </vt:lpstr>
      <vt:lpstr>1b. Vid inspektionen fick jag delge mina synpunkter </vt:lpstr>
      <vt:lpstr>1c. Vid inspektionen gavs utrymme för dialog </vt:lpstr>
      <vt:lpstr>1d. Vid inspektionen lyssnade inspektörerna på mig/oss </vt:lpstr>
      <vt:lpstr>1e. Vid inspektionen följdes angiven tidsram </vt:lpstr>
      <vt:lpstr>1f. Vid inspektionen upplevde jag inspektörerna som sakliga och opartiska</vt:lpstr>
      <vt:lpstr>2. Tror du att IVO fick en korrekt bild av verksamheten vid inspektionen?</vt:lpstr>
      <vt:lpstr>Kommentarer till fråga 2</vt:lpstr>
      <vt:lpstr>3. Borde IVO ha ställt ytterligare och/eller andra frågor</vt:lpstr>
      <vt:lpstr>Kommentarer till fråga 3</vt:lpstr>
      <vt:lpstr>4. Vilken effekt tror du att IVO:s inspektion kommer att ha i verksamheten?</vt:lpstr>
      <vt:lpstr>5. Motsvarade inspektionen dina förväntningar?</vt:lpstr>
      <vt:lpstr>6. Har du förslag på hur IVO:s inspektion kan förbättras eller har du andra synpunkter?</vt:lpstr>
      <vt:lpstr>Sammanfattning</vt:lpstr>
    </vt:vector>
  </TitlesOfParts>
  <Company>IVO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Enkätsvar</dc:title>
  <dc:creator>Öström, Anna</dc:creator>
  <cp:lastModifiedBy>Öström, Anna</cp:lastModifiedBy>
  <cp:revision>12</cp:revision>
  <dcterms:created xsi:type="dcterms:W3CDTF">2016-03-30T11:19:48Z</dcterms:created>
  <dcterms:modified xsi:type="dcterms:W3CDTF">2016-03-30T13:03:19Z</dcterms:modified>
</cp:coreProperties>
</file>